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7"/>
  </p:notesMasterIdLst>
  <p:handoutMasterIdLst>
    <p:handoutMasterId r:id="rId18"/>
  </p:handoutMasterIdLst>
  <p:sldIdLst>
    <p:sldId id="468" r:id="rId2"/>
    <p:sldId id="369" r:id="rId3"/>
    <p:sldId id="471" r:id="rId4"/>
    <p:sldId id="462" r:id="rId5"/>
    <p:sldId id="463" r:id="rId6"/>
    <p:sldId id="409" r:id="rId7"/>
    <p:sldId id="479" r:id="rId8"/>
    <p:sldId id="489" r:id="rId9"/>
    <p:sldId id="484" r:id="rId10"/>
    <p:sldId id="485" r:id="rId11"/>
    <p:sldId id="488" r:id="rId12"/>
    <p:sldId id="486" r:id="rId13"/>
    <p:sldId id="487" r:id="rId14"/>
    <p:sldId id="478" r:id="rId15"/>
    <p:sldId id="480" r:id="rId16"/>
  </p:sldIdLst>
  <p:sldSz cx="9144000" cy="6858000" type="screen4x3"/>
  <p:notesSz cx="6807200" cy="9939338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FFFF00"/>
    <a:srgbClr val="FFFF99"/>
    <a:srgbClr val="0033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882" autoAdjust="0"/>
    <p:restoredTop sz="78644" autoAdjust="0"/>
  </p:normalViewPr>
  <p:slideViewPr>
    <p:cSldViewPr>
      <p:cViewPr>
        <p:scale>
          <a:sx n="66" d="100"/>
          <a:sy n="66" d="100"/>
        </p:scale>
        <p:origin x="-96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D092AE-91BE-4BDD-A1A0-0212C8A232C0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6B6D05C-93E2-4DE2-84DE-43191BE69C5A}">
      <dgm:prSet phldrT="[Text]" custT="1"/>
      <dgm:spPr/>
      <dgm:t>
        <a:bodyPr/>
        <a:lstStyle/>
        <a:p>
          <a:r>
            <a:rPr lang="en-GB" sz="28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Role of death statistics and CoD</a:t>
          </a:r>
          <a:endParaRPr lang="en-US" sz="2800" i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877FB6-683A-4067-8321-8B6DF5D93BCE}" type="parTrans" cxnId="{EBFF58C2-DFF4-4D1B-9FFD-2F4BEE83E377}">
      <dgm:prSet/>
      <dgm:spPr/>
      <dgm:t>
        <a:bodyPr/>
        <a:lstStyle/>
        <a:p>
          <a:endParaRPr lang="en-US"/>
        </a:p>
      </dgm:t>
    </dgm:pt>
    <dgm:pt modelId="{005866F5-B71C-4193-9E4C-0EE4D7A80482}" type="sibTrans" cxnId="{EBFF58C2-DFF4-4D1B-9FFD-2F4BEE83E377}">
      <dgm:prSet/>
      <dgm:spPr/>
      <dgm:t>
        <a:bodyPr/>
        <a:lstStyle/>
        <a:p>
          <a:endParaRPr lang="en-US"/>
        </a:p>
      </dgm:t>
    </dgm:pt>
    <dgm:pt modelId="{325997C1-B83B-4C94-9BDC-6AA362CAAD3A}">
      <dgm:prSet custT="1"/>
      <dgm:spPr/>
      <dgm:t>
        <a:bodyPr/>
        <a:lstStyle/>
        <a:p>
          <a:pPr rtl="0"/>
          <a:r>
            <a:rPr lang="en-US" altLang="en-US" sz="2800" b="0" i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Death register &amp; reporting system on death, CoD</a:t>
          </a:r>
        </a:p>
      </dgm:t>
    </dgm:pt>
    <dgm:pt modelId="{CAC2F417-8053-48C1-940F-0F42307F9C09}" type="parTrans" cxnId="{87AE8D4F-658A-46B6-8F0C-66B9D601F781}">
      <dgm:prSet/>
      <dgm:spPr/>
      <dgm:t>
        <a:bodyPr/>
        <a:lstStyle/>
        <a:p>
          <a:endParaRPr lang="en-US"/>
        </a:p>
      </dgm:t>
    </dgm:pt>
    <dgm:pt modelId="{23D7AA9E-B485-49B7-8965-F2BEFC6FFD86}" type="sibTrans" cxnId="{87AE8D4F-658A-46B6-8F0C-66B9D601F781}">
      <dgm:prSet/>
      <dgm:spPr/>
      <dgm:t>
        <a:bodyPr/>
        <a:lstStyle/>
        <a:p>
          <a:endParaRPr lang="en-US"/>
        </a:p>
      </dgm:t>
    </dgm:pt>
    <dgm:pt modelId="{B11947D2-90A7-41B1-82FF-8CA046BE7C65}">
      <dgm:prSet custT="1"/>
      <dgm:spPr>
        <a:solidFill>
          <a:srgbClr val="FFC000"/>
        </a:solidFill>
      </dgm:spPr>
      <dgm:t>
        <a:bodyPr/>
        <a:lstStyle/>
        <a:p>
          <a:pPr rtl="0"/>
          <a:endParaRPr lang="en-US" altLang="en-US" sz="2800" b="0" i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en-US" altLang="en-US" sz="2800" b="0" i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Recommendations</a:t>
          </a:r>
          <a:r>
            <a:rPr lang="en-GB" sz="280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		</a:t>
          </a:r>
          <a:r>
            <a:rPr lang="en-GB" sz="2800" smtClean="0">
              <a:latin typeface="Times New Roman" panose="02020603050405020304" pitchFamily="18" charset="0"/>
              <a:cs typeface="Times New Roman" panose="02020603050405020304" pitchFamily="18" charset="0"/>
            </a:rPr>
            <a:t>								</a:t>
          </a:r>
          <a:endParaRPr lang="en-US" altLang="en-US" sz="2800" b="0" i="1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15841DC-788B-40BE-B3EA-3FA985BA80E2}" type="parTrans" cxnId="{918816A5-2E28-4D09-9DFF-60318FA01F67}">
      <dgm:prSet/>
      <dgm:spPr/>
      <dgm:t>
        <a:bodyPr/>
        <a:lstStyle/>
        <a:p>
          <a:endParaRPr lang="en-US"/>
        </a:p>
      </dgm:t>
    </dgm:pt>
    <dgm:pt modelId="{6C05BC95-1377-4675-AFE5-656239688FA3}" type="sibTrans" cxnId="{918816A5-2E28-4D09-9DFF-60318FA01F67}">
      <dgm:prSet/>
      <dgm:spPr/>
      <dgm:t>
        <a:bodyPr/>
        <a:lstStyle/>
        <a:p>
          <a:endParaRPr lang="en-US"/>
        </a:p>
      </dgm:t>
    </dgm:pt>
    <dgm:pt modelId="{7F55B0B0-E1EB-4DA1-9706-C447FB58F8E2}" type="pres">
      <dgm:prSet presAssocID="{FDD092AE-91BE-4BDD-A1A0-0212C8A232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D98378A-EFA0-4CB6-8A6C-FF7807FFBD96}" type="pres">
      <dgm:prSet presAssocID="{FDD092AE-91BE-4BDD-A1A0-0212C8A232C0}" presName="Name1" presStyleCnt="0"/>
      <dgm:spPr/>
      <dgm:t>
        <a:bodyPr/>
        <a:lstStyle/>
        <a:p>
          <a:endParaRPr lang="en-US"/>
        </a:p>
      </dgm:t>
    </dgm:pt>
    <dgm:pt modelId="{C93AC904-C0DC-4C4F-9E83-816B9F54F285}" type="pres">
      <dgm:prSet presAssocID="{FDD092AE-91BE-4BDD-A1A0-0212C8A232C0}" presName="cycle" presStyleCnt="0"/>
      <dgm:spPr/>
      <dgm:t>
        <a:bodyPr/>
        <a:lstStyle/>
        <a:p>
          <a:endParaRPr lang="en-US"/>
        </a:p>
      </dgm:t>
    </dgm:pt>
    <dgm:pt modelId="{4129E9D9-7B65-4B80-A05D-839E184ECE71}" type="pres">
      <dgm:prSet presAssocID="{FDD092AE-91BE-4BDD-A1A0-0212C8A232C0}" presName="srcNode" presStyleLbl="node1" presStyleIdx="0" presStyleCnt="3"/>
      <dgm:spPr/>
      <dgm:t>
        <a:bodyPr/>
        <a:lstStyle/>
        <a:p>
          <a:endParaRPr lang="en-US"/>
        </a:p>
      </dgm:t>
    </dgm:pt>
    <dgm:pt modelId="{4A478DB3-764E-4A53-A6C7-127FD0045B31}" type="pres">
      <dgm:prSet presAssocID="{FDD092AE-91BE-4BDD-A1A0-0212C8A232C0}" presName="conn" presStyleLbl="parChTrans1D2" presStyleIdx="0" presStyleCnt="1"/>
      <dgm:spPr/>
      <dgm:t>
        <a:bodyPr/>
        <a:lstStyle/>
        <a:p>
          <a:endParaRPr lang="en-US"/>
        </a:p>
      </dgm:t>
    </dgm:pt>
    <dgm:pt modelId="{5210A713-8A0B-4D2B-95D7-278FC38581DB}" type="pres">
      <dgm:prSet presAssocID="{FDD092AE-91BE-4BDD-A1A0-0212C8A232C0}" presName="extraNode" presStyleLbl="node1" presStyleIdx="0" presStyleCnt="3"/>
      <dgm:spPr/>
      <dgm:t>
        <a:bodyPr/>
        <a:lstStyle/>
        <a:p>
          <a:endParaRPr lang="en-US"/>
        </a:p>
      </dgm:t>
    </dgm:pt>
    <dgm:pt modelId="{BDE2DED7-4DC8-48BE-AEC0-5F0718387B76}" type="pres">
      <dgm:prSet presAssocID="{FDD092AE-91BE-4BDD-A1A0-0212C8A232C0}" presName="dstNode" presStyleLbl="node1" presStyleIdx="0" presStyleCnt="3"/>
      <dgm:spPr/>
      <dgm:t>
        <a:bodyPr/>
        <a:lstStyle/>
        <a:p>
          <a:endParaRPr lang="en-US"/>
        </a:p>
      </dgm:t>
    </dgm:pt>
    <dgm:pt modelId="{3F587A69-66BA-4E6E-AFF5-B7B30D815B39}" type="pres">
      <dgm:prSet presAssocID="{D6B6D05C-93E2-4DE2-84DE-43191BE69C5A}" presName="text_1" presStyleLbl="node1" presStyleIdx="0" presStyleCnt="3" custLinFactNeighborX="4261" custLinFactNeighborY="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89D88-374E-4DD0-AD44-AAC920D4CCA0}" type="pres">
      <dgm:prSet presAssocID="{D6B6D05C-93E2-4DE2-84DE-43191BE69C5A}" presName="accent_1" presStyleCnt="0"/>
      <dgm:spPr/>
      <dgm:t>
        <a:bodyPr/>
        <a:lstStyle/>
        <a:p>
          <a:endParaRPr lang="en-US"/>
        </a:p>
      </dgm:t>
    </dgm:pt>
    <dgm:pt modelId="{AC443A8B-D87E-41E0-A226-DAA1CB18DD75}" type="pres">
      <dgm:prSet presAssocID="{D6B6D05C-93E2-4DE2-84DE-43191BE69C5A}" presName="accentRepeatNode" presStyleLbl="solidFgAcc1" presStyleIdx="0" presStyleCnt="3" custScaleX="71658" custScaleY="71658" custLinFactNeighborX="9167" custLinFactNeighborY="1584"/>
      <dgm:spPr/>
      <dgm:t>
        <a:bodyPr/>
        <a:lstStyle/>
        <a:p>
          <a:endParaRPr lang="en-US"/>
        </a:p>
      </dgm:t>
    </dgm:pt>
    <dgm:pt modelId="{8FEB6CCE-2CB3-4ED8-B81D-12135920F652}" type="pres">
      <dgm:prSet presAssocID="{325997C1-B83B-4C94-9BDC-6AA362CAAD3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C60C2-0F17-4F71-990B-402BC358A365}" type="pres">
      <dgm:prSet presAssocID="{325997C1-B83B-4C94-9BDC-6AA362CAAD3A}" presName="accent_2" presStyleCnt="0"/>
      <dgm:spPr/>
    </dgm:pt>
    <dgm:pt modelId="{43D75A12-3AAA-4F2E-AF92-01F2BDE3A789}" type="pres">
      <dgm:prSet presAssocID="{325997C1-B83B-4C94-9BDC-6AA362CAAD3A}" presName="accentRepeatNode" presStyleLbl="solidFgAcc1" presStyleIdx="1" presStyleCnt="3"/>
      <dgm:spPr/>
    </dgm:pt>
    <dgm:pt modelId="{D2CD8E19-CF6D-41EC-AFFD-5140C97F3DB8}" type="pres">
      <dgm:prSet presAssocID="{B11947D2-90A7-41B1-82FF-8CA046BE7C6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80D39-5FEC-4725-823C-B70C4CF0BCF2}" type="pres">
      <dgm:prSet presAssocID="{B11947D2-90A7-41B1-82FF-8CA046BE7C65}" presName="accent_3" presStyleCnt="0"/>
      <dgm:spPr/>
    </dgm:pt>
    <dgm:pt modelId="{222009AA-701D-48D2-92F9-9F8C07DF0A62}" type="pres">
      <dgm:prSet presAssocID="{B11947D2-90A7-41B1-82FF-8CA046BE7C65}" presName="accentRepeatNode" presStyleLbl="solidFgAcc1" presStyleIdx="2" presStyleCnt="3"/>
      <dgm:spPr/>
    </dgm:pt>
  </dgm:ptLst>
  <dgm:cxnLst>
    <dgm:cxn modelId="{B547C3B7-94D6-4632-882A-59EB945A4220}" type="presOf" srcId="{B11947D2-90A7-41B1-82FF-8CA046BE7C65}" destId="{D2CD8E19-CF6D-41EC-AFFD-5140C97F3DB8}" srcOrd="0" destOrd="0" presId="urn:microsoft.com/office/officeart/2008/layout/VerticalCurvedList"/>
    <dgm:cxn modelId="{1532E029-8678-4F07-A303-978DF8C1E452}" type="presOf" srcId="{005866F5-B71C-4193-9E4C-0EE4D7A80482}" destId="{4A478DB3-764E-4A53-A6C7-127FD0045B31}" srcOrd="0" destOrd="0" presId="urn:microsoft.com/office/officeart/2008/layout/VerticalCurvedList"/>
    <dgm:cxn modelId="{AC8707AF-9292-4999-90E3-F1B2E3468A19}" type="presOf" srcId="{D6B6D05C-93E2-4DE2-84DE-43191BE69C5A}" destId="{3F587A69-66BA-4E6E-AFF5-B7B30D815B39}" srcOrd="0" destOrd="0" presId="urn:microsoft.com/office/officeart/2008/layout/VerticalCurvedList"/>
    <dgm:cxn modelId="{87AE8D4F-658A-46B6-8F0C-66B9D601F781}" srcId="{FDD092AE-91BE-4BDD-A1A0-0212C8A232C0}" destId="{325997C1-B83B-4C94-9BDC-6AA362CAAD3A}" srcOrd="1" destOrd="0" parTransId="{CAC2F417-8053-48C1-940F-0F42307F9C09}" sibTransId="{23D7AA9E-B485-49B7-8965-F2BEFC6FFD86}"/>
    <dgm:cxn modelId="{EBFF58C2-DFF4-4D1B-9FFD-2F4BEE83E377}" srcId="{FDD092AE-91BE-4BDD-A1A0-0212C8A232C0}" destId="{D6B6D05C-93E2-4DE2-84DE-43191BE69C5A}" srcOrd="0" destOrd="0" parTransId="{CB877FB6-683A-4067-8321-8B6DF5D93BCE}" sibTransId="{005866F5-B71C-4193-9E4C-0EE4D7A80482}"/>
    <dgm:cxn modelId="{918816A5-2E28-4D09-9DFF-60318FA01F67}" srcId="{FDD092AE-91BE-4BDD-A1A0-0212C8A232C0}" destId="{B11947D2-90A7-41B1-82FF-8CA046BE7C65}" srcOrd="2" destOrd="0" parTransId="{115841DC-788B-40BE-B3EA-3FA985BA80E2}" sibTransId="{6C05BC95-1377-4675-AFE5-656239688FA3}"/>
    <dgm:cxn modelId="{AC4AFED0-1F9F-4807-A08F-4437D9F90E52}" type="presOf" srcId="{325997C1-B83B-4C94-9BDC-6AA362CAAD3A}" destId="{8FEB6CCE-2CB3-4ED8-B81D-12135920F652}" srcOrd="0" destOrd="0" presId="urn:microsoft.com/office/officeart/2008/layout/VerticalCurvedList"/>
    <dgm:cxn modelId="{1491448F-27DB-4071-8A16-A97F899CB13D}" type="presOf" srcId="{FDD092AE-91BE-4BDD-A1A0-0212C8A232C0}" destId="{7F55B0B0-E1EB-4DA1-9706-C447FB58F8E2}" srcOrd="0" destOrd="0" presId="urn:microsoft.com/office/officeart/2008/layout/VerticalCurvedList"/>
    <dgm:cxn modelId="{851A1DC4-9F09-4156-9F29-4D43DBAA7BDA}" type="presParOf" srcId="{7F55B0B0-E1EB-4DA1-9706-C447FB58F8E2}" destId="{8D98378A-EFA0-4CB6-8A6C-FF7807FFBD96}" srcOrd="0" destOrd="0" presId="urn:microsoft.com/office/officeart/2008/layout/VerticalCurvedList"/>
    <dgm:cxn modelId="{E5516258-A58A-4665-9718-8F7302486583}" type="presParOf" srcId="{8D98378A-EFA0-4CB6-8A6C-FF7807FFBD96}" destId="{C93AC904-C0DC-4C4F-9E83-816B9F54F285}" srcOrd="0" destOrd="0" presId="urn:microsoft.com/office/officeart/2008/layout/VerticalCurvedList"/>
    <dgm:cxn modelId="{2004158F-ED2E-445A-AB1B-91B609AC65D2}" type="presParOf" srcId="{C93AC904-C0DC-4C4F-9E83-816B9F54F285}" destId="{4129E9D9-7B65-4B80-A05D-839E184ECE71}" srcOrd="0" destOrd="0" presId="urn:microsoft.com/office/officeart/2008/layout/VerticalCurvedList"/>
    <dgm:cxn modelId="{C0136561-DAF0-41EB-9FB4-277EB07852A5}" type="presParOf" srcId="{C93AC904-C0DC-4C4F-9E83-816B9F54F285}" destId="{4A478DB3-764E-4A53-A6C7-127FD0045B31}" srcOrd="1" destOrd="0" presId="urn:microsoft.com/office/officeart/2008/layout/VerticalCurvedList"/>
    <dgm:cxn modelId="{AE8C7DB1-9766-4550-BAAF-CDD9D1D16A5E}" type="presParOf" srcId="{C93AC904-C0DC-4C4F-9E83-816B9F54F285}" destId="{5210A713-8A0B-4D2B-95D7-278FC38581DB}" srcOrd="2" destOrd="0" presId="urn:microsoft.com/office/officeart/2008/layout/VerticalCurvedList"/>
    <dgm:cxn modelId="{758CE643-F00D-4103-A08A-EB4068636C79}" type="presParOf" srcId="{C93AC904-C0DC-4C4F-9E83-816B9F54F285}" destId="{BDE2DED7-4DC8-48BE-AEC0-5F0718387B76}" srcOrd="3" destOrd="0" presId="urn:microsoft.com/office/officeart/2008/layout/VerticalCurvedList"/>
    <dgm:cxn modelId="{C4DC53D8-0738-4010-B7CE-95FE74C06E10}" type="presParOf" srcId="{8D98378A-EFA0-4CB6-8A6C-FF7807FFBD96}" destId="{3F587A69-66BA-4E6E-AFF5-B7B30D815B39}" srcOrd="1" destOrd="0" presId="urn:microsoft.com/office/officeart/2008/layout/VerticalCurvedList"/>
    <dgm:cxn modelId="{9A88613C-4E7B-4DE8-BDD9-9B1380C5323E}" type="presParOf" srcId="{8D98378A-EFA0-4CB6-8A6C-FF7807FFBD96}" destId="{A4989D88-374E-4DD0-AD44-AAC920D4CCA0}" srcOrd="2" destOrd="0" presId="urn:microsoft.com/office/officeart/2008/layout/VerticalCurvedList"/>
    <dgm:cxn modelId="{9E280B9E-FFC3-4FFD-9F60-3B8FCFEBBD19}" type="presParOf" srcId="{A4989D88-374E-4DD0-AD44-AAC920D4CCA0}" destId="{AC443A8B-D87E-41E0-A226-DAA1CB18DD75}" srcOrd="0" destOrd="0" presId="urn:microsoft.com/office/officeart/2008/layout/VerticalCurvedList"/>
    <dgm:cxn modelId="{506A26D9-EF4A-4CD9-B893-3F1FC3A3B149}" type="presParOf" srcId="{8D98378A-EFA0-4CB6-8A6C-FF7807FFBD96}" destId="{8FEB6CCE-2CB3-4ED8-B81D-12135920F652}" srcOrd="3" destOrd="0" presId="urn:microsoft.com/office/officeart/2008/layout/VerticalCurvedList"/>
    <dgm:cxn modelId="{BD85E892-72CB-4D8E-B62E-5FC0468274F6}" type="presParOf" srcId="{8D98378A-EFA0-4CB6-8A6C-FF7807FFBD96}" destId="{E8AC60C2-0F17-4F71-990B-402BC358A365}" srcOrd="4" destOrd="0" presId="urn:microsoft.com/office/officeart/2008/layout/VerticalCurvedList"/>
    <dgm:cxn modelId="{21CB8FDC-3398-4631-9DE4-A88911702AC7}" type="presParOf" srcId="{E8AC60C2-0F17-4F71-990B-402BC358A365}" destId="{43D75A12-3AAA-4F2E-AF92-01F2BDE3A789}" srcOrd="0" destOrd="0" presId="urn:microsoft.com/office/officeart/2008/layout/VerticalCurvedList"/>
    <dgm:cxn modelId="{2A31758E-37D9-42A1-8418-24A8F77A3693}" type="presParOf" srcId="{8D98378A-EFA0-4CB6-8A6C-FF7807FFBD96}" destId="{D2CD8E19-CF6D-41EC-AFFD-5140C97F3DB8}" srcOrd="5" destOrd="0" presId="urn:microsoft.com/office/officeart/2008/layout/VerticalCurvedList"/>
    <dgm:cxn modelId="{AFDE4B1C-B6FD-4DD0-A4C8-392369C409B5}" type="presParOf" srcId="{8D98378A-EFA0-4CB6-8A6C-FF7807FFBD96}" destId="{6A680D39-5FEC-4725-823C-B70C4CF0BCF2}" srcOrd="6" destOrd="0" presId="urn:microsoft.com/office/officeart/2008/layout/VerticalCurvedList"/>
    <dgm:cxn modelId="{E5962CFF-90D9-40A7-A3BC-C82241F3AC31}" type="presParOf" srcId="{6A680D39-5FEC-4725-823C-B70C4CF0BCF2}" destId="{222009AA-701D-48D2-92F9-9F8C07DF0A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4381B-A340-49DE-BE42-B817CA40890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C87E319-9B10-4C80-9D12-884BCB50F838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District level</a:t>
          </a:r>
        </a:p>
        <a:p>
          <a:pPr>
            <a:spcAft>
              <a:spcPct val="35000"/>
            </a:spcAft>
          </a:pPr>
          <a:r>
            <a:rPr lang="en-US" sz="16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( Form 16/BCH)</a:t>
          </a:r>
          <a:endParaRPr lang="en-US" sz="1600" b="0"/>
        </a:p>
      </dgm:t>
    </dgm:pt>
    <dgm:pt modelId="{0238F9E9-AFA3-4FA2-8BFE-5AD71A84C9B2}" type="parTrans" cxnId="{6D9D6CE6-8204-4AC6-A46B-457A1934BAC6}">
      <dgm:prSet/>
      <dgm:spPr/>
      <dgm:t>
        <a:bodyPr/>
        <a:lstStyle/>
        <a:p>
          <a:endParaRPr lang="en-US" sz="1600"/>
        </a:p>
      </dgm:t>
    </dgm:pt>
    <dgm:pt modelId="{D6AFBC7F-EFCA-4338-A386-AED20DC79BD0}" type="sibTrans" cxnId="{6D9D6CE6-8204-4AC6-A46B-457A1934BAC6}">
      <dgm:prSet/>
      <dgm:spPr/>
      <dgm:t>
        <a:bodyPr/>
        <a:lstStyle/>
        <a:p>
          <a:endParaRPr lang="en-US" sz="1600"/>
        </a:p>
      </dgm:t>
    </dgm:pt>
    <dgm:pt modelId="{329A9395-3565-401E-ADEC-9E28292EEA14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Village Health Workers/PFP collaborators</a:t>
          </a:r>
        </a:p>
      </dgm:t>
    </dgm:pt>
    <dgm:pt modelId="{5E227712-A87A-451C-ADA9-DD5F9246BDE5}" type="parTrans" cxnId="{F154B050-7381-4903-9982-674954817064}">
      <dgm:prSet/>
      <dgm:spPr/>
      <dgm:t>
        <a:bodyPr/>
        <a:lstStyle/>
        <a:p>
          <a:endParaRPr lang="en-US" sz="1600"/>
        </a:p>
      </dgm:t>
    </dgm:pt>
    <dgm:pt modelId="{3B078723-5FE5-4CFB-AF1C-6EFBC6ABA87C}" type="sibTrans" cxnId="{F154B050-7381-4903-9982-674954817064}">
      <dgm:prSet/>
      <dgm:spPr/>
      <dgm:t>
        <a:bodyPr/>
        <a:lstStyle/>
        <a:p>
          <a:endParaRPr lang="en-US" sz="1600"/>
        </a:p>
      </dgm:t>
    </dgm:pt>
    <dgm:pt modelId="{421A3BA8-4205-43B1-B381-2949A1ABF65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MOH (DPF)</a:t>
          </a:r>
          <a:endParaRPr lang="en-US" sz="1600" b="1"/>
        </a:p>
      </dgm:t>
    </dgm:pt>
    <dgm:pt modelId="{F3B58DA9-D304-4477-A607-20D4A741D7B5}" type="parTrans" cxnId="{0717306F-E5D5-4764-BC6E-C50123063FA3}">
      <dgm:prSet/>
      <dgm:spPr/>
      <dgm:t>
        <a:bodyPr/>
        <a:lstStyle/>
        <a:p>
          <a:endParaRPr lang="en-US" sz="1600"/>
        </a:p>
      </dgm:t>
    </dgm:pt>
    <dgm:pt modelId="{22C168C4-7360-4A08-A3E2-1813E8AFD6BC}" type="sibTrans" cxnId="{0717306F-E5D5-4764-BC6E-C50123063FA3}">
      <dgm:prSet/>
      <dgm:spPr/>
      <dgm:t>
        <a:bodyPr/>
        <a:lstStyle/>
        <a:p>
          <a:endParaRPr lang="en-US" sz="1600"/>
        </a:p>
      </dgm:t>
    </dgm:pt>
    <dgm:pt modelId="{57A04315-6EB1-4F80-BA98-6EB2DCE79B46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Provincial level </a:t>
          </a:r>
          <a:r>
            <a:rPr lang="en-US" sz="16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( Form 16/BCT)</a:t>
          </a:r>
          <a:endParaRPr lang="en-US" sz="1600" b="0"/>
        </a:p>
      </dgm:t>
    </dgm:pt>
    <dgm:pt modelId="{F596489C-7BB5-46FF-A7DB-A6ED6C5B0C31}" type="parTrans" cxnId="{48EBC406-82EC-4F6F-B594-BDBA9C4EB7B0}">
      <dgm:prSet/>
      <dgm:spPr/>
      <dgm:t>
        <a:bodyPr/>
        <a:lstStyle/>
        <a:p>
          <a:endParaRPr lang="en-US" sz="1600"/>
        </a:p>
      </dgm:t>
    </dgm:pt>
    <dgm:pt modelId="{851BD07A-B27B-479F-A8AF-1828618D148F}" type="sibTrans" cxnId="{48EBC406-82EC-4F6F-B594-BDBA9C4EB7B0}">
      <dgm:prSet/>
      <dgm:spPr/>
      <dgm:t>
        <a:bodyPr/>
        <a:lstStyle/>
        <a:p>
          <a:endParaRPr lang="en-US" sz="1600"/>
        </a:p>
      </dgm:t>
    </dgm:pt>
    <dgm:pt modelId="{4881B5AA-0115-4479-8BF4-FA3DE970F3E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en-US" sz="16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Communal level</a:t>
          </a:r>
        </a:p>
        <a:p>
          <a:pPr>
            <a:spcAft>
              <a:spcPts val="0"/>
            </a:spcAft>
          </a:pPr>
          <a:r>
            <a:rPr lang="en-US" sz="16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b="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Death register(A6/YTCS):</a:t>
          </a:r>
          <a:r>
            <a:rPr lang="en-US" sz="16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 name, death date, ethnicity, place of death, causes of death,  physicial be attending</a:t>
          </a:r>
        </a:p>
        <a:p>
          <a:pPr>
            <a:spcAft>
              <a:spcPts val="0"/>
            </a:spcAft>
          </a:pPr>
          <a:r>
            <a:rPr lang="en-US" sz="16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- Reporting form (form  for death in community -10/BCX)</a:t>
          </a:r>
          <a:endParaRPr lang="en-US" sz="1600"/>
        </a:p>
      </dgm:t>
    </dgm:pt>
    <dgm:pt modelId="{55FD9D10-8153-4E23-8806-73C1657EC84A}" type="sibTrans" cxnId="{F3FB4B2C-BB99-4C59-BD9A-A557C13C6AEB}">
      <dgm:prSet/>
      <dgm:spPr/>
      <dgm:t>
        <a:bodyPr/>
        <a:lstStyle/>
        <a:p>
          <a:endParaRPr lang="en-US" sz="1600"/>
        </a:p>
      </dgm:t>
    </dgm:pt>
    <dgm:pt modelId="{2C46FBC9-50EC-4204-A060-246D687A3242}" type="parTrans" cxnId="{F3FB4B2C-BB99-4C59-BD9A-A557C13C6AEB}">
      <dgm:prSet/>
      <dgm:spPr/>
      <dgm:t>
        <a:bodyPr/>
        <a:lstStyle/>
        <a:p>
          <a:endParaRPr lang="en-US" sz="1600"/>
        </a:p>
      </dgm:t>
    </dgm:pt>
    <dgm:pt modelId="{F84ECAD6-A5C7-47FA-872E-3B6E30603C11}" type="pres">
      <dgm:prSet presAssocID="{AC74381B-A340-49DE-BE42-B817CA408909}" presName="compositeShape" presStyleCnt="0">
        <dgm:presLayoutVars>
          <dgm:dir/>
          <dgm:resizeHandles/>
        </dgm:presLayoutVars>
      </dgm:prSet>
      <dgm:spPr/>
    </dgm:pt>
    <dgm:pt modelId="{50363ED9-D17B-4E36-B848-E6CAD6E235B7}" type="pres">
      <dgm:prSet presAssocID="{AC74381B-A340-49DE-BE42-B817CA408909}" presName="pyramid" presStyleLbl="node1" presStyleIdx="0" presStyleCnt="1"/>
      <dgm:spPr/>
    </dgm:pt>
    <dgm:pt modelId="{00333A03-616E-4D02-B27C-0203EA2E2464}" type="pres">
      <dgm:prSet presAssocID="{AC74381B-A340-49DE-BE42-B817CA408909}" presName="theList" presStyleCnt="0"/>
      <dgm:spPr/>
    </dgm:pt>
    <dgm:pt modelId="{BBCEDA58-6262-410D-A0F3-E406900F069F}" type="pres">
      <dgm:prSet presAssocID="{421A3BA8-4205-43B1-B381-2949A1ABF65F}" presName="aNode" presStyleLbl="fgAcc1" presStyleIdx="0" presStyleCnt="5" custScaleX="52694" custLinFactNeighborX="-153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42CDD-7301-402F-ADFF-A477D3F22C03}" type="pres">
      <dgm:prSet presAssocID="{421A3BA8-4205-43B1-B381-2949A1ABF65F}" presName="aSpace" presStyleCnt="0"/>
      <dgm:spPr/>
    </dgm:pt>
    <dgm:pt modelId="{1BFF7D04-FFAD-4515-984D-98349177E609}" type="pres">
      <dgm:prSet presAssocID="{57A04315-6EB1-4F80-BA98-6EB2DCE79B46}" presName="aNode" presStyleLbl="fgAcc1" presStyleIdx="1" presStyleCnt="5" custScaleX="107580" custLinFactNeighborX="2137" custLinFactNeighborY="11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F2990-CF4E-49D9-A0D6-F9EBF8A35D27}" type="pres">
      <dgm:prSet presAssocID="{57A04315-6EB1-4F80-BA98-6EB2DCE79B46}" presName="aSpace" presStyleCnt="0"/>
      <dgm:spPr/>
    </dgm:pt>
    <dgm:pt modelId="{047AFF53-D6B4-4F12-9710-4B633ACF641F}" type="pres">
      <dgm:prSet presAssocID="{9C87E319-9B10-4C80-9D12-884BCB50F838}" presName="aNode" presStyleLbl="fgAcc1" presStyleIdx="2" presStyleCnt="5" custScaleX="152589" custScaleY="158275" custLinFactY="3081" custLinFactNeighborX="278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AD479-53C8-4E6A-B4B8-C08005CD925A}" type="pres">
      <dgm:prSet presAssocID="{9C87E319-9B10-4C80-9D12-884BCB50F838}" presName="aSpace" presStyleCnt="0"/>
      <dgm:spPr/>
    </dgm:pt>
    <dgm:pt modelId="{B0EAF3B4-4F39-4A54-B284-B81B37D5748D}" type="pres">
      <dgm:prSet presAssocID="{4881B5AA-0115-4479-8BF4-FA3DE970F3EF}" presName="aNode" presStyleLbl="fgAcc1" presStyleIdx="3" presStyleCnt="5" custScaleX="169975" custScaleY="190796" custLinFactY="27567" custLinFactNeighborX="23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90227F-5021-4C6E-8778-2A9F78F31F57}" type="pres">
      <dgm:prSet presAssocID="{4881B5AA-0115-4479-8BF4-FA3DE970F3EF}" presName="aSpace" presStyleCnt="0"/>
      <dgm:spPr/>
    </dgm:pt>
    <dgm:pt modelId="{A10C6C84-A61F-4338-89DB-54F4A4533AC7}" type="pres">
      <dgm:prSet presAssocID="{329A9395-3565-401E-ADEC-9E28292EEA14}" presName="aNode" presStyleLbl="fgAcc1" presStyleIdx="4" presStyleCnt="5" custScaleX="183591" custScaleY="91615" custLinFactY="295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94F1-C8BC-4395-B349-7A4D79C7F0C3}" type="pres">
      <dgm:prSet presAssocID="{329A9395-3565-401E-ADEC-9E28292EEA14}" presName="aSpace" presStyleCnt="0"/>
      <dgm:spPr/>
    </dgm:pt>
  </dgm:ptLst>
  <dgm:cxnLst>
    <dgm:cxn modelId="{36DE4E2C-182B-4E8A-BF57-B4D011241FBA}" type="presOf" srcId="{9C87E319-9B10-4C80-9D12-884BCB50F838}" destId="{047AFF53-D6B4-4F12-9710-4B633ACF641F}" srcOrd="0" destOrd="0" presId="urn:microsoft.com/office/officeart/2005/8/layout/pyramid2"/>
    <dgm:cxn modelId="{0717306F-E5D5-4764-BC6E-C50123063FA3}" srcId="{AC74381B-A340-49DE-BE42-B817CA408909}" destId="{421A3BA8-4205-43B1-B381-2949A1ABF65F}" srcOrd="0" destOrd="0" parTransId="{F3B58DA9-D304-4477-A607-20D4A741D7B5}" sibTransId="{22C168C4-7360-4A08-A3E2-1813E8AFD6BC}"/>
    <dgm:cxn modelId="{D7899A1A-F367-41DF-A873-A1E1FBB3EE15}" type="presOf" srcId="{421A3BA8-4205-43B1-B381-2949A1ABF65F}" destId="{BBCEDA58-6262-410D-A0F3-E406900F069F}" srcOrd="0" destOrd="0" presId="urn:microsoft.com/office/officeart/2005/8/layout/pyramid2"/>
    <dgm:cxn modelId="{48EBC406-82EC-4F6F-B594-BDBA9C4EB7B0}" srcId="{AC74381B-A340-49DE-BE42-B817CA408909}" destId="{57A04315-6EB1-4F80-BA98-6EB2DCE79B46}" srcOrd="1" destOrd="0" parTransId="{F596489C-7BB5-46FF-A7DB-A6ED6C5B0C31}" sibTransId="{851BD07A-B27B-479F-A8AF-1828618D148F}"/>
    <dgm:cxn modelId="{DCCFA2F6-3F43-4528-8A83-87027D09A25E}" type="presOf" srcId="{AC74381B-A340-49DE-BE42-B817CA408909}" destId="{F84ECAD6-A5C7-47FA-872E-3B6E30603C11}" srcOrd="0" destOrd="0" presId="urn:microsoft.com/office/officeart/2005/8/layout/pyramid2"/>
    <dgm:cxn modelId="{317ABA81-FDE7-4B08-A209-6E177DAC7D24}" type="presOf" srcId="{329A9395-3565-401E-ADEC-9E28292EEA14}" destId="{A10C6C84-A61F-4338-89DB-54F4A4533AC7}" srcOrd="0" destOrd="0" presId="urn:microsoft.com/office/officeart/2005/8/layout/pyramid2"/>
    <dgm:cxn modelId="{F154B050-7381-4903-9982-674954817064}" srcId="{AC74381B-A340-49DE-BE42-B817CA408909}" destId="{329A9395-3565-401E-ADEC-9E28292EEA14}" srcOrd="4" destOrd="0" parTransId="{5E227712-A87A-451C-ADA9-DD5F9246BDE5}" sibTransId="{3B078723-5FE5-4CFB-AF1C-6EFBC6ABA87C}"/>
    <dgm:cxn modelId="{6D9D6CE6-8204-4AC6-A46B-457A1934BAC6}" srcId="{AC74381B-A340-49DE-BE42-B817CA408909}" destId="{9C87E319-9B10-4C80-9D12-884BCB50F838}" srcOrd="2" destOrd="0" parTransId="{0238F9E9-AFA3-4FA2-8BFE-5AD71A84C9B2}" sibTransId="{D6AFBC7F-EFCA-4338-A386-AED20DC79BD0}"/>
    <dgm:cxn modelId="{F3FB4B2C-BB99-4C59-BD9A-A557C13C6AEB}" srcId="{AC74381B-A340-49DE-BE42-B817CA408909}" destId="{4881B5AA-0115-4479-8BF4-FA3DE970F3EF}" srcOrd="3" destOrd="0" parTransId="{2C46FBC9-50EC-4204-A060-246D687A3242}" sibTransId="{55FD9D10-8153-4E23-8806-73C1657EC84A}"/>
    <dgm:cxn modelId="{EFB8A34F-1C23-40A7-B9F0-B9DE769B4903}" type="presOf" srcId="{57A04315-6EB1-4F80-BA98-6EB2DCE79B46}" destId="{1BFF7D04-FFAD-4515-984D-98349177E609}" srcOrd="0" destOrd="0" presId="urn:microsoft.com/office/officeart/2005/8/layout/pyramid2"/>
    <dgm:cxn modelId="{37362C09-D137-46B8-975E-19C59B4EC1C1}" type="presOf" srcId="{4881B5AA-0115-4479-8BF4-FA3DE970F3EF}" destId="{B0EAF3B4-4F39-4A54-B284-B81B37D5748D}" srcOrd="0" destOrd="0" presId="urn:microsoft.com/office/officeart/2005/8/layout/pyramid2"/>
    <dgm:cxn modelId="{0D43CB30-6E42-4B8A-92D0-04D17DA1C57D}" type="presParOf" srcId="{F84ECAD6-A5C7-47FA-872E-3B6E30603C11}" destId="{50363ED9-D17B-4E36-B848-E6CAD6E235B7}" srcOrd="0" destOrd="0" presId="urn:microsoft.com/office/officeart/2005/8/layout/pyramid2"/>
    <dgm:cxn modelId="{3BEB3BEF-BA06-4984-8516-3698ECCCE6F3}" type="presParOf" srcId="{F84ECAD6-A5C7-47FA-872E-3B6E30603C11}" destId="{00333A03-616E-4D02-B27C-0203EA2E2464}" srcOrd="1" destOrd="0" presId="urn:microsoft.com/office/officeart/2005/8/layout/pyramid2"/>
    <dgm:cxn modelId="{9B88B79E-0B04-452A-820B-453D2D34C457}" type="presParOf" srcId="{00333A03-616E-4D02-B27C-0203EA2E2464}" destId="{BBCEDA58-6262-410D-A0F3-E406900F069F}" srcOrd="0" destOrd="0" presId="urn:microsoft.com/office/officeart/2005/8/layout/pyramid2"/>
    <dgm:cxn modelId="{3B7BDC59-D3B7-4213-89FD-E26E1B53BC52}" type="presParOf" srcId="{00333A03-616E-4D02-B27C-0203EA2E2464}" destId="{BDB42CDD-7301-402F-ADFF-A477D3F22C03}" srcOrd="1" destOrd="0" presId="urn:microsoft.com/office/officeart/2005/8/layout/pyramid2"/>
    <dgm:cxn modelId="{8D4A3C64-E369-49D1-B5C3-F33CFC2C1E2E}" type="presParOf" srcId="{00333A03-616E-4D02-B27C-0203EA2E2464}" destId="{1BFF7D04-FFAD-4515-984D-98349177E609}" srcOrd="2" destOrd="0" presId="urn:microsoft.com/office/officeart/2005/8/layout/pyramid2"/>
    <dgm:cxn modelId="{51510501-1A85-4F85-8CFF-942788B14707}" type="presParOf" srcId="{00333A03-616E-4D02-B27C-0203EA2E2464}" destId="{174F2990-CF4E-49D9-A0D6-F9EBF8A35D27}" srcOrd="3" destOrd="0" presId="urn:microsoft.com/office/officeart/2005/8/layout/pyramid2"/>
    <dgm:cxn modelId="{A3731F1F-0FFE-44A1-9ADB-5823DD7FB649}" type="presParOf" srcId="{00333A03-616E-4D02-B27C-0203EA2E2464}" destId="{047AFF53-D6B4-4F12-9710-4B633ACF641F}" srcOrd="4" destOrd="0" presId="urn:microsoft.com/office/officeart/2005/8/layout/pyramid2"/>
    <dgm:cxn modelId="{6D554171-9181-49F6-93AA-3304961A0740}" type="presParOf" srcId="{00333A03-616E-4D02-B27C-0203EA2E2464}" destId="{F95AD479-53C8-4E6A-B4B8-C08005CD925A}" srcOrd="5" destOrd="0" presId="urn:microsoft.com/office/officeart/2005/8/layout/pyramid2"/>
    <dgm:cxn modelId="{16C7350D-3AD2-4BB3-BEAD-6FBCC75BFA58}" type="presParOf" srcId="{00333A03-616E-4D02-B27C-0203EA2E2464}" destId="{B0EAF3B4-4F39-4A54-B284-B81B37D5748D}" srcOrd="6" destOrd="0" presId="urn:microsoft.com/office/officeart/2005/8/layout/pyramid2"/>
    <dgm:cxn modelId="{C2051DDB-8F96-4965-860F-C23E9F345D6A}" type="presParOf" srcId="{00333A03-616E-4D02-B27C-0203EA2E2464}" destId="{1E90227F-5021-4C6E-8778-2A9F78F31F57}" srcOrd="7" destOrd="0" presId="urn:microsoft.com/office/officeart/2005/8/layout/pyramid2"/>
    <dgm:cxn modelId="{07AAA65D-5804-4579-8E26-D6266A528437}" type="presParOf" srcId="{00333A03-616E-4D02-B27C-0203EA2E2464}" destId="{A10C6C84-A61F-4338-89DB-54F4A4533AC7}" srcOrd="8" destOrd="0" presId="urn:microsoft.com/office/officeart/2005/8/layout/pyramid2"/>
    <dgm:cxn modelId="{B2E2F042-99AF-4C57-9B08-F49CDC7E97A3}" type="presParOf" srcId="{00333A03-616E-4D02-B27C-0203EA2E2464}" destId="{0DFB94F1-C8BC-4395-B349-7A4D79C7F0C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C60F7-25D0-400A-8D18-DDD03685A957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1470AEFA-A146-424E-8FBA-99DF58A60482}">
      <dgm:prSet phldrT="[Text]" custT="1"/>
      <dgm:spPr/>
      <dgm:t>
        <a:bodyPr/>
        <a:lstStyle/>
        <a:p>
          <a:r>
            <a:rPr lang="en-US" sz="2400" dirty="0" err="1" smtClean="0"/>
            <a:t>Archivements</a:t>
          </a:r>
          <a:endParaRPr lang="en-US" sz="2400" dirty="0"/>
        </a:p>
      </dgm:t>
    </dgm:pt>
    <dgm:pt modelId="{CD935EA0-79B8-43AB-8FD5-62CFCD7DDBA5}" type="parTrans" cxnId="{792555CA-9025-41E6-BE08-05C19253A650}">
      <dgm:prSet/>
      <dgm:spPr/>
      <dgm:t>
        <a:bodyPr/>
        <a:lstStyle/>
        <a:p>
          <a:endParaRPr lang="en-US" sz="1800"/>
        </a:p>
      </dgm:t>
    </dgm:pt>
    <dgm:pt modelId="{024249D3-E823-4F1E-B0B2-696D8442F76F}" type="sibTrans" cxnId="{792555CA-9025-41E6-BE08-05C19253A650}">
      <dgm:prSet/>
      <dgm:spPr/>
      <dgm:t>
        <a:bodyPr/>
        <a:lstStyle/>
        <a:p>
          <a:endParaRPr lang="en-US" sz="1800"/>
        </a:p>
      </dgm:t>
    </dgm:pt>
    <dgm:pt modelId="{E3DC4544-8073-42D8-9DC0-486FA622D2FA}">
      <dgm:prSet custT="1"/>
      <dgm:spPr/>
      <dgm:t>
        <a:bodyPr/>
        <a:lstStyle/>
        <a:p>
          <a:r>
            <a:rPr 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Civil register and reporting system has been implemented nationwide.</a:t>
          </a:r>
          <a:endParaRPr lang="en-US" alt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4432F-DF68-4B7F-9240-7D49A2F5CCA4}" type="parTrans" cxnId="{AE58F43B-9E4D-4C4F-8F85-C21E7B0ACEEC}">
      <dgm:prSet/>
      <dgm:spPr/>
      <dgm:t>
        <a:bodyPr/>
        <a:lstStyle/>
        <a:p>
          <a:endParaRPr lang="en-US" sz="1800"/>
        </a:p>
      </dgm:t>
    </dgm:pt>
    <dgm:pt modelId="{1FC59C45-6894-4D76-8F32-53B42FF8AED4}" type="sibTrans" cxnId="{AE58F43B-9E4D-4C4F-8F85-C21E7B0ACEEC}">
      <dgm:prSet/>
      <dgm:spPr/>
      <dgm:t>
        <a:bodyPr/>
        <a:lstStyle/>
        <a:p>
          <a:endParaRPr lang="en-US" sz="1800"/>
        </a:p>
      </dgm:t>
    </dgm:pt>
    <dgm:pt modelId="{501326F7-37E9-46E7-89B1-C65EC11873AE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Ministry of Health has applied ICD 10 in hospitals.</a:t>
          </a:r>
        </a:p>
      </dgm:t>
    </dgm:pt>
    <dgm:pt modelId="{6F5A360D-E8CD-4B7C-8CD3-BF71AE015E2E}" type="parTrans" cxnId="{A4A68A1E-B2C4-4BA7-9494-0DB51AD7400B}">
      <dgm:prSet/>
      <dgm:spPr/>
      <dgm:t>
        <a:bodyPr/>
        <a:lstStyle/>
        <a:p>
          <a:endParaRPr lang="en-US"/>
        </a:p>
      </dgm:t>
    </dgm:pt>
    <dgm:pt modelId="{000DAF8F-C108-48DD-B41E-1A3F0A3BF5E2}" type="sibTrans" cxnId="{A4A68A1E-B2C4-4BA7-9494-0DB51AD7400B}">
      <dgm:prSet/>
      <dgm:spPr/>
      <dgm:t>
        <a:bodyPr/>
        <a:lstStyle/>
        <a:p>
          <a:endParaRPr lang="en-US"/>
        </a:p>
      </dgm:t>
    </dgm:pt>
    <dgm:pt modelId="{84F43623-179A-4095-93C9-C6CBCEE5193F}">
      <dgm:prSet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Collecting data on deaths &amp; cause of death is integrated with HMIS, the National Health Programs and the functional departments within the Ministry of Health.</a:t>
          </a:r>
          <a:endParaRPr lang="en-US" alt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3F96D-5BE4-467C-AC1F-359AA6C7823C}" type="parTrans" cxnId="{58345282-F406-4CBE-8930-A3C82665F8B5}">
      <dgm:prSet/>
      <dgm:spPr/>
      <dgm:t>
        <a:bodyPr/>
        <a:lstStyle/>
        <a:p>
          <a:endParaRPr lang="en-US"/>
        </a:p>
      </dgm:t>
    </dgm:pt>
    <dgm:pt modelId="{9F4E45D1-1F96-4B66-894E-31C1B6969C20}" type="sibTrans" cxnId="{58345282-F406-4CBE-8930-A3C82665F8B5}">
      <dgm:prSet/>
      <dgm:spPr/>
      <dgm:t>
        <a:bodyPr/>
        <a:lstStyle/>
        <a:p>
          <a:endParaRPr lang="en-US"/>
        </a:p>
      </dgm:t>
    </dgm:pt>
    <dgm:pt modelId="{517B1856-49DF-4E5D-98BD-10220FFD178C}">
      <dgm:prSet custT="1"/>
      <dgm:spPr/>
      <dgm:t>
        <a:bodyPr/>
        <a:lstStyle/>
        <a:p>
          <a:r>
            <a: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Data dissemination on death, COD in HSYB yearly</a:t>
          </a:r>
          <a:endParaRPr lang="en-US" alt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19852-E95A-476E-A1CE-30A501BDA81E}" type="parTrans" cxnId="{0C2AD404-9365-4187-B808-6E585C699B86}">
      <dgm:prSet/>
      <dgm:spPr/>
    </dgm:pt>
    <dgm:pt modelId="{6EF59889-4BF9-4A14-8B05-413262DB6829}" type="sibTrans" cxnId="{0C2AD404-9365-4187-B808-6E585C699B86}">
      <dgm:prSet/>
      <dgm:spPr/>
    </dgm:pt>
    <dgm:pt modelId="{F796551D-2CE3-4693-838D-D1ECF23BF4BF}" type="pres">
      <dgm:prSet presAssocID="{79CC60F7-25D0-400A-8D18-DDD03685A9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9963A8-1AB0-480F-8C5F-06336DE7E6E2}" type="pres">
      <dgm:prSet presAssocID="{1470AEFA-A146-424E-8FBA-99DF58A60482}" presName="linNode" presStyleCnt="0"/>
      <dgm:spPr/>
      <dgm:t>
        <a:bodyPr/>
        <a:lstStyle/>
        <a:p>
          <a:endParaRPr lang="en-US"/>
        </a:p>
      </dgm:t>
    </dgm:pt>
    <dgm:pt modelId="{29BAB57C-AD4D-4B04-A08D-AF8D2D53E3B6}" type="pres">
      <dgm:prSet presAssocID="{1470AEFA-A146-424E-8FBA-99DF58A60482}" presName="parentText" presStyleLbl="node1" presStyleIdx="0" presStyleCnt="1" custScaleX="80041" custScaleY="1039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A172B-E17B-46B7-BF15-F5F372A54D40}" type="pres">
      <dgm:prSet presAssocID="{1470AEFA-A146-424E-8FBA-99DF58A60482}" presName="descendantText" presStyleLbl="alignAccFollowNode1" presStyleIdx="0" presStyleCnt="1" custScaleX="212611" custScaleY="130381" custLinFactNeighborX="527" custLinFactNeighborY="-33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AD404-9365-4187-B808-6E585C699B86}" srcId="{1470AEFA-A146-424E-8FBA-99DF58A60482}" destId="{517B1856-49DF-4E5D-98BD-10220FFD178C}" srcOrd="2" destOrd="0" parTransId="{7D619852-E95A-476E-A1CE-30A501BDA81E}" sibTransId="{6EF59889-4BF9-4A14-8B05-413262DB6829}"/>
    <dgm:cxn modelId="{8C869485-1CE7-465F-84C4-25D540AD7AE3}" type="presOf" srcId="{517B1856-49DF-4E5D-98BD-10220FFD178C}" destId="{C35A172B-E17B-46B7-BF15-F5F372A54D40}" srcOrd="0" destOrd="2" presId="urn:microsoft.com/office/officeart/2005/8/layout/vList5"/>
    <dgm:cxn modelId="{2CE1A717-DD1F-4D22-88BE-A14A5B83FE36}" type="presOf" srcId="{1470AEFA-A146-424E-8FBA-99DF58A60482}" destId="{29BAB57C-AD4D-4B04-A08D-AF8D2D53E3B6}" srcOrd="0" destOrd="0" presId="urn:microsoft.com/office/officeart/2005/8/layout/vList5"/>
    <dgm:cxn modelId="{A4A68A1E-B2C4-4BA7-9494-0DB51AD7400B}" srcId="{1470AEFA-A146-424E-8FBA-99DF58A60482}" destId="{501326F7-37E9-46E7-89B1-C65EC11873AE}" srcOrd="3" destOrd="0" parTransId="{6F5A360D-E8CD-4B7C-8CD3-BF71AE015E2E}" sibTransId="{000DAF8F-C108-48DD-B41E-1A3F0A3BF5E2}"/>
    <dgm:cxn modelId="{A53BE974-D756-4B94-A799-56B026122466}" type="presOf" srcId="{84F43623-179A-4095-93C9-C6CBCEE5193F}" destId="{C35A172B-E17B-46B7-BF15-F5F372A54D40}" srcOrd="0" destOrd="1" presId="urn:microsoft.com/office/officeart/2005/8/layout/vList5"/>
    <dgm:cxn modelId="{F497E85A-1611-401E-A097-DC5A91135D12}" type="presOf" srcId="{501326F7-37E9-46E7-89B1-C65EC11873AE}" destId="{C35A172B-E17B-46B7-BF15-F5F372A54D40}" srcOrd="0" destOrd="3" presId="urn:microsoft.com/office/officeart/2005/8/layout/vList5"/>
    <dgm:cxn modelId="{449B542E-9896-499F-8392-621FF05DCDB1}" type="presOf" srcId="{79CC60F7-25D0-400A-8D18-DDD03685A957}" destId="{F796551D-2CE3-4693-838D-D1ECF23BF4BF}" srcOrd="0" destOrd="0" presId="urn:microsoft.com/office/officeart/2005/8/layout/vList5"/>
    <dgm:cxn modelId="{792555CA-9025-41E6-BE08-05C19253A650}" srcId="{79CC60F7-25D0-400A-8D18-DDD03685A957}" destId="{1470AEFA-A146-424E-8FBA-99DF58A60482}" srcOrd="0" destOrd="0" parTransId="{CD935EA0-79B8-43AB-8FD5-62CFCD7DDBA5}" sibTransId="{024249D3-E823-4F1E-B0B2-696D8442F76F}"/>
    <dgm:cxn modelId="{AE58F43B-9E4D-4C4F-8F85-C21E7B0ACEEC}" srcId="{1470AEFA-A146-424E-8FBA-99DF58A60482}" destId="{E3DC4544-8073-42D8-9DC0-486FA622D2FA}" srcOrd="0" destOrd="0" parTransId="{91F4432F-DF68-4B7F-9240-7D49A2F5CCA4}" sibTransId="{1FC59C45-6894-4D76-8F32-53B42FF8AED4}"/>
    <dgm:cxn modelId="{58345282-F406-4CBE-8930-A3C82665F8B5}" srcId="{1470AEFA-A146-424E-8FBA-99DF58A60482}" destId="{84F43623-179A-4095-93C9-C6CBCEE5193F}" srcOrd="1" destOrd="0" parTransId="{BFC3F96D-5BE4-467C-AC1F-359AA6C7823C}" sibTransId="{9F4E45D1-1F96-4B66-894E-31C1B6969C20}"/>
    <dgm:cxn modelId="{D51362BE-1E00-44DC-B7B9-442268E57868}" type="presOf" srcId="{E3DC4544-8073-42D8-9DC0-486FA622D2FA}" destId="{C35A172B-E17B-46B7-BF15-F5F372A54D40}" srcOrd="0" destOrd="0" presId="urn:microsoft.com/office/officeart/2005/8/layout/vList5"/>
    <dgm:cxn modelId="{6805AA79-D76D-4E4F-A0B2-7E40A9471DB0}" type="presParOf" srcId="{F796551D-2CE3-4693-838D-D1ECF23BF4BF}" destId="{C19963A8-1AB0-480F-8C5F-06336DE7E6E2}" srcOrd="0" destOrd="0" presId="urn:microsoft.com/office/officeart/2005/8/layout/vList5"/>
    <dgm:cxn modelId="{267BE63C-8375-4729-9520-49D85E419CB0}" type="presParOf" srcId="{C19963A8-1AB0-480F-8C5F-06336DE7E6E2}" destId="{29BAB57C-AD4D-4B04-A08D-AF8D2D53E3B6}" srcOrd="0" destOrd="0" presId="urn:microsoft.com/office/officeart/2005/8/layout/vList5"/>
    <dgm:cxn modelId="{C71EC948-42D0-4424-B3D9-13A90A3D1EC2}" type="presParOf" srcId="{C19963A8-1AB0-480F-8C5F-06336DE7E6E2}" destId="{C35A172B-E17B-46B7-BF15-F5F372A54D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C60F7-25D0-400A-8D18-DDD03685A95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D939BA5-5C26-4B5F-B098-18F61D5CF99F}">
      <dgm:prSet custT="1"/>
      <dgm:spPr/>
      <dgm:t>
        <a:bodyPr/>
        <a:lstStyle/>
        <a:p>
          <a:r>
            <a: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Shortcomings</a:t>
          </a:r>
          <a:endParaRPr lang="en-US" altLang="en-US" sz="2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04DDE-5C14-435E-A10A-40A1E8348D7D}" type="parTrans" cxnId="{01ABC99F-F64F-40BA-94D7-F1EC5386832F}">
      <dgm:prSet/>
      <dgm:spPr/>
      <dgm:t>
        <a:bodyPr/>
        <a:lstStyle/>
        <a:p>
          <a:endParaRPr lang="en-US" sz="1800"/>
        </a:p>
      </dgm:t>
    </dgm:pt>
    <dgm:pt modelId="{87EC498D-DFFB-4995-A850-AEBB543774EC}" type="sibTrans" cxnId="{01ABC99F-F64F-40BA-94D7-F1EC5386832F}">
      <dgm:prSet/>
      <dgm:spPr/>
      <dgm:t>
        <a:bodyPr/>
        <a:lstStyle/>
        <a:p>
          <a:endParaRPr lang="en-US" sz="1800"/>
        </a:p>
      </dgm:t>
    </dgm:pt>
    <dgm:pt modelId="{72D770CE-E7D4-400A-9BAC-80AA542D7E8C}">
      <dgm:prSet custT="1"/>
      <dgm:spPr/>
      <dgm:t>
        <a:bodyPr/>
        <a:lstStyle/>
        <a:p>
          <a:r>
            <a: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Dead cases in health facilities accounted for 14% of total deaths, the dead case in community were not recorded in the logbook in CHC.</a:t>
          </a:r>
          <a:endParaRPr lang="en-US" alt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7BD2-045A-484C-88A0-81EBD70D36C6}" type="parTrans" cxnId="{30829D96-5384-4E77-90E0-84997F8E9A02}">
      <dgm:prSet/>
      <dgm:spPr/>
      <dgm:t>
        <a:bodyPr/>
        <a:lstStyle/>
        <a:p>
          <a:endParaRPr lang="en-US" sz="1800"/>
        </a:p>
      </dgm:t>
    </dgm:pt>
    <dgm:pt modelId="{270BC7FF-CB3D-4126-8757-A31F7A8307C7}" type="sibTrans" cxnId="{30829D96-5384-4E77-90E0-84997F8E9A02}">
      <dgm:prSet/>
      <dgm:spPr/>
      <dgm:t>
        <a:bodyPr/>
        <a:lstStyle/>
        <a:p>
          <a:endParaRPr lang="en-US" sz="1800"/>
        </a:p>
      </dgm:t>
    </dgm:pt>
    <dgm:pt modelId="{0A92167B-DE79-455C-B3AD-A8FF0A512F7B}">
      <dgm:prSet custT="1"/>
      <dgm:spPr/>
      <dgm:t>
        <a:bodyPr/>
        <a:lstStyle/>
        <a:p>
          <a:r>
            <a:rPr lang="en-US" altLang="en-US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In hospital, doctors typically determine underlying CoD as direct CoD</a:t>
          </a:r>
          <a:endParaRPr lang="en-US" altLang="en-US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6A346-352F-4906-A258-08E782B670BA}" type="parTrans" cxnId="{A8FFB8CF-2364-4970-BAD2-708DC662AE5C}">
      <dgm:prSet/>
      <dgm:spPr/>
    </dgm:pt>
    <dgm:pt modelId="{9E19872F-0EB2-4D91-9B05-6B9C44C6E7EE}" type="sibTrans" cxnId="{A8FFB8CF-2364-4970-BAD2-708DC662AE5C}">
      <dgm:prSet/>
      <dgm:spPr/>
    </dgm:pt>
    <dgm:pt modelId="{F796551D-2CE3-4693-838D-D1ECF23BF4BF}" type="pres">
      <dgm:prSet presAssocID="{79CC60F7-25D0-400A-8D18-DDD03685A9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995BE-4E39-4D18-98DE-40DC0046EC4C}" type="pres">
      <dgm:prSet presAssocID="{6D939BA5-5C26-4B5F-B098-18F61D5CF99F}" presName="linNode" presStyleCnt="0"/>
      <dgm:spPr/>
      <dgm:t>
        <a:bodyPr/>
        <a:lstStyle/>
        <a:p>
          <a:endParaRPr lang="en-US"/>
        </a:p>
      </dgm:t>
    </dgm:pt>
    <dgm:pt modelId="{37AF85A7-78F9-4C0F-BC58-B1346A62CCD4}" type="pres">
      <dgm:prSet presAssocID="{6D939BA5-5C26-4B5F-B098-18F61D5CF99F}" presName="parentText" presStyleLbl="node1" presStyleIdx="0" presStyleCnt="1" custScaleX="175011" custScaleY="830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ABF6A-24DE-4545-B0B0-854791785515}" type="pres">
      <dgm:prSet presAssocID="{6D939BA5-5C26-4B5F-B098-18F61D5CF99F}" presName="descendantText" presStyleLbl="alignAccFollowNode1" presStyleIdx="0" presStyleCnt="1" custScaleX="21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4C2263-A969-424E-AA08-4AD8B5FF17F0}" type="presOf" srcId="{79CC60F7-25D0-400A-8D18-DDD03685A957}" destId="{F796551D-2CE3-4693-838D-D1ECF23BF4BF}" srcOrd="0" destOrd="0" presId="urn:microsoft.com/office/officeart/2005/8/layout/vList5"/>
    <dgm:cxn modelId="{B8C6842F-EC29-40BE-82C9-0C9A9C5BF521}" type="presOf" srcId="{72D770CE-E7D4-400A-9BAC-80AA542D7E8C}" destId="{140ABF6A-24DE-4545-B0B0-854791785515}" srcOrd="0" destOrd="0" presId="urn:microsoft.com/office/officeart/2005/8/layout/vList5"/>
    <dgm:cxn modelId="{EDAD6E3F-6171-47F0-B2B1-C924EE81B7E5}" type="presOf" srcId="{6D939BA5-5C26-4B5F-B098-18F61D5CF99F}" destId="{37AF85A7-78F9-4C0F-BC58-B1346A62CCD4}" srcOrd="0" destOrd="0" presId="urn:microsoft.com/office/officeart/2005/8/layout/vList5"/>
    <dgm:cxn modelId="{30829D96-5384-4E77-90E0-84997F8E9A02}" srcId="{6D939BA5-5C26-4B5F-B098-18F61D5CF99F}" destId="{72D770CE-E7D4-400A-9BAC-80AA542D7E8C}" srcOrd="0" destOrd="0" parTransId="{D2267BD2-045A-484C-88A0-81EBD70D36C6}" sibTransId="{270BC7FF-CB3D-4126-8757-A31F7A8307C7}"/>
    <dgm:cxn modelId="{025CDDE4-8E5B-45A0-BD9A-0F2CE9564B27}" type="presOf" srcId="{0A92167B-DE79-455C-B3AD-A8FF0A512F7B}" destId="{140ABF6A-24DE-4545-B0B0-854791785515}" srcOrd="0" destOrd="1" presId="urn:microsoft.com/office/officeart/2005/8/layout/vList5"/>
    <dgm:cxn modelId="{A8FFB8CF-2364-4970-BAD2-708DC662AE5C}" srcId="{6D939BA5-5C26-4B5F-B098-18F61D5CF99F}" destId="{0A92167B-DE79-455C-B3AD-A8FF0A512F7B}" srcOrd="1" destOrd="0" parTransId="{54F6A346-352F-4906-A258-08E782B670BA}" sibTransId="{9E19872F-0EB2-4D91-9B05-6B9C44C6E7EE}"/>
    <dgm:cxn modelId="{01ABC99F-F64F-40BA-94D7-F1EC5386832F}" srcId="{79CC60F7-25D0-400A-8D18-DDD03685A957}" destId="{6D939BA5-5C26-4B5F-B098-18F61D5CF99F}" srcOrd="0" destOrd="0" parTransId="{84A04DDE-5C14-435E-A10A-40A1E8348D7D}" sibTransId="{87EC498D-DFFB-4995-A850-AEBB543774EC}"/>
    <dgm:cxn modelId="{2EED14F9-6655-4F91-AEAE-6FC65D0AB85F}" type="presParOf" srcId="{F796551D-2CE3-4693-838D-D1ECF23BF4BF}" destId="{CA8995BE-4E39-4D18-98DE-40DC0046EC4C}" srcOrd="0" destOrd="0" presId="urn:microsoft.com/office/officeart/2005/8/layout/vList5"/>
    <dgm:cxn modelId="{4B2D2439-7E94-42A6-A8F0-2B7154DD005A}" type="presParOf" srcId="{CA8995BE-4E39-4D18-98DE-40DC0046EC4C}" destId="{37AF85A7-78F9-4C0F-BC58-B1346A62CCD4}" srcOrd="0" destOrd="0" presId="urn:microsoft.com/office/officeart/2005/8/layout/vList5"/>
    <dgm:cxn modelId="{EC888875-3920-4D6F-9996-51DC95B9D592}" type="presParOf" srcId="{CA8995BE-4E39-4D18-98DE-40DC0046EC4C}" destId="{140ABF6A-24DE-4545-B0B0-8547917855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C60F7-25D0-400A-8D18-DDD03685A95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D939BA5-5C26-4B5F-B098-18F61D5CF99F}">
      <dgm:prSet custT="1"/>
      <dgm:spPr/>
      <dgm:t>
        <a:bodyPr/>
        <a:lstStyle/>
        <a:p>
          <a:r>
            <a: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Shortcomings</a:t>
          </a:r>
          <a:endParaRPr lang="en-US" altLang="en-US" sz="2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04DDE-5C14-435E-A10A-40A1E8348D7D}" type="parTrans" cxnId="{01ABC99F-F64F-40BA-94D7-F1EC5386832F}">
      <dgm:prSet/>
      <dgm:spPr/>
      <dgm:t>
        <a:bodyPr/>
        <a:lstStyle/>
        <a:p>
          <a:endParaRPr lang="en-US" sz="1800"/>
        </a:p>
      </dgm:t>
    </dgm:pt>
    <dgm:pt modelId="{87EC498D-DFFB-4995-A850-AEBB543774EC}" type="sibTrans" cxnId="{01ABC99F-F64F-40BA-94D7-F1EC5386832F}">
      <dgm:prSet/>
      <dgm:spPr/>
      <dgm:t>
        <a:bodyPr/>
        <a:lstStyle/>
        <a:p>
          <a:endParaRPr lang="en-US" sz="1800"/>
        </a:p>
      </dgm:t>
    </dgm:pt>
    <dgm:pt modelId="{72D770CE-E7D4-400A-9BAC-80AA542D7E8C}">
      <dgm:prSet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The ICD coding practices for causes of death has been implemented in hospital. </a:t>
          </a:r>
          <a:endParaRPr lang="en-US" alt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67BD2-045A-484C-88A0-81EBD70D36C6}" type="parTrans" cxnId="{30829D96-5384-4E77-90E0-84997F8E9A02}">
      <dgm:prSet/>
      <dgm:spPr/>
      <dgm:t>
        <a:bodyPr/>
        <a:lstStyle/>
        <a:p>
          <a:endParaRPr lang="en-US" sz="1800"/>
        </a:p>
      </dgm:t>
    </dgm:pt>
    <dgm:pt modelId="{270BC7FF-CB3D-4126-8757-A31F7A8307C7}" type="sibTrans" cxnId="{30829D96-5384-4E77-90E0-84997F8E9A02}">
      <dgm:prSet/>
      <dgm:spPr/>
      <dgm:t>
        <a:bodyPr/>
        <a:lstStyle/>
        <a:p>
          <a:endParaRPr lang="en-US" sz="1800"/>
        </a:p>
      </dgm:t>
    </dgm:pt>
    <dgm:pt modelId="{5FEEB15D-7595-4A3B-B1FB-0544030905FB}">
      <dgm:prSet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The WHO’s principles and forms for determining causes of deaths are not applied yet.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AD05C-5BF4-4A6C-BA37-9C53E02AA830}" type="parTrans" cxnId="{0B423230-1E60-48D8-9680-EA2874ED48A8}">
      <dgm:prSet/>
      <dgm:spPr/>
      <dgm:t>
        <a:bodyPr/>
        <a:lstStyle/>
        <a:p>
          <a:endParaRPr lang="en-US"/>
        </a:p>
      </dgm:t>
    </dgm:pt>
    <dgm:pt modelId="{2DEC3900-078E-4443-9A6F-BEA434CCC9BD}" type="sibTrans" cxnId="{0B423230-1E60-48D8-9680-EA2874ED48A8}">
      <dgm:prSet/>
      <dgm:spPr/>
      <dgm:t>
        <a:bodyPr/>
        <a:lstStyle/>
        <a:p>
          <a:endParaRPr lang="en-US"/>
        </a:p>
      </dgm:t>
    </dgm:pt>
    <dgm:pt modelId="{A2AAB04F-991F-4A39-BBDE-B1344F5C3329}">
      <dgm:prSet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No documents defined the ICD coding of COD from management agencies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3096C7-5067-4576-ADF6-A54BD165049D}" type="parTrans" cxnId="{66FF1230-ACA2-4D1C-8A06-B7D028E56C6D}">
      <dgm:prSet/>
      <dgm:spPr/>
      <dgm:t>
        <a:bodyPr/>
        <a:lstStyle/>
        <a:p>
          <a:endParaRPr lang="en-US"/>
        </a:p>
      </dgm:t>
    </dgm:pt>
    <dgm:pt modelId="{EB8D563E-1EF6-44DF-B236-BEAEB02A452D}" type="sibTrans" cxnId="{66FF1230-ACA2-4D1C-8A06-B7D028E56C6D}">
      <dgm:prSet/>
      <dgm:spPr/>
      <dgm:t>
        <a:bodyPr/>
        <a:lstStyle/>
        <a:p>
          <a:endParaRPr lang="en-US"/>
        </a:p>
      </dgm:t>
    </dgm:pt>
    <dgm:pt modelId="{3A9880BF-690E-4AA0-BF17-33D9B9E2B357}">
      <dgm:prSet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The training on ICD coding has not been paid attention. 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5B6E77-4B5D-4282-A689-F5EE2C3A68D9}" type="parTrans" cxnId="{89F89966-B1C2-4E98-B3C9-EF42F692036D}">
      <dgm:prSet/>
      <dgm:spPr/>
      <dgm:t>
        <a:bodyPr/>
        <a:lstStyle/>
        <a:p>
          <a:endParaRPr lang="en-US"/>
        </a:p>
      </dgm:t>
    </dgm:pt>
    <dgm:pt modelId="{522158BF-1DE3-431F-8DEA-B4C2A11BCCAB}" type="sibTrans" cxnId="{89F89966-B1C2-4E98-B3C9-EF42F692036D}">
      <dgm:prSet/>
      <dgm:spPr/>
      <dgm:t>
        <a:bodyPr/>
        <a:lstStyle/>
        <a:p>
          <a:endParaRPr lang="en-US"/>
        </a:p>
      </dgm:t>
    </dgm:pt>
    <dgm:pt modelId="{0CC5BCFE-3FAF-4C3F-B0C7-3B296E71B873}">
      <dgm:prSet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Most of the hospitals are check ICD codes manually on paper, some hospitals have to download software by themselves for serving coding ICD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64575-15FC-44D6-8978-C457050042AD}" type="parTrans" cxnId="{517EEB9E-DE45-486E-AD20-B96877F157B9}">
      <dgm:prSet/>
      <dgm:spPr/>
      <dgm:t>
        <a:bodyPr/>
        <a:lstStyle/>
        <a:p>
          <a:endParaRPr lang="en-US"/>
        </a:p>
      </dgm:t>
    </dgm:pt>
    <dgm:pt modelId="{594D21F3-F969-421E-9844-62D031FAA4BD}" type="sibTrans" cxnId="{517EEB9E-DE45-486E-AD20-B96877F157B9}">
      <dgm:prSet/>
      <dgm:spPr/>
      <dgm:t>
        <a:bodyPr/>
        <a:lstStyle/>
        <a:p>
          <a:endParaRPr lang="en-US"/>
        </a:p>
      </dgm:t>
    </dgm:pt>
    <dgm:pt modelId="{F796551D-2CE3-4693-838D-D1ECF23BF4BF}" type="pres">
      <dgm:prSet presAssocID="{79CC60F7-25D0-400A-8D18-DDD03685A9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995BE-4E39-4D18-98DE-40DC0046EC4C}" type="pres">
      <dgm:prSet presAssocID="{6D939BA5-5C26-4B5F-B098-18F61D5CF99F}" presName="linNode" presStyleCnt="0"/>
      <dgm:spPr/>
      <dgm:t>
        <a:bodyPr/>
        <a:lstStyle/>
        <a:p>
          <a:endParaRPr lang="en-US"/>
        </a:p>
      </dgm:t>
    </dgm:pt>
    <dgm:pt modelId="{37AF85A7-78F9-4C0F-BC58-B1346A62CCD4}" type="pres">
      <dgm:prSet presAssocID="{6D939BA5-5C26-4B5F-B098-18F61D5CF99F}" presName="parentText" presStyleLbl="node1" presStyleIdx="0" presStyleCnt="1" custScaleX="175011" custScaleY="830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ABF6A-24DE-4545-B0B0-854791785515}" type="pres">
      <dgm:prSet presAssocID="{6D939BA5-5C26-4B5F-B098-18F61D5CF99F}" presName="descendantText" presStyleLbl="alignAccFollowNode1" presStyleIdx="0" presStyleCnt="1" custScaleX="21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FF1230-ACA2-4D1C-8A06-B7D028E56C6D}" srcId="{6D939BA5-5C26-4B5F-B098-18F61D5CF99F}" destId="{A2AAB04F-991F-4A39-BBDE-B1344F5C3329}" srcOrd="2" destOrd="0" parTransId="{4D3096C7-5067-4576-ADF6-A54BD165049D}" sibTransId="{EB8D563E-1EF6-44DF-B236-BEAEB02A452D}"/>
    <dgm:cxn modelId="{01ABC99F-F64F-40BA-94D7-F1EC5386832F}" srcId="{79CC60F7-25D0-400A-8D18-DDD03685A957}" destId="{6D939BA5-5C26-4B5F-B098-18F61D5CF99F}" srcOrd="0" destOrd="0" parTransId="{84A04DDE-5C14-435E-A10A-40A1E8348D7D}" sibTransId="{87EC498D-DFFB-4995-A850-AEBB543774EC}"/>
    <dgm:cxn modelId="{BB9735E6-85EA-4D43-99E8-FB4CC5C99736}" type="presOf" srcId="{6D939BA5-5C26-4B5F-B098-18F61D5CF99F}" destId="{37AF85A7-78F9-4C0F-BC58-B1346A62CCD4}" srcOrd="0" destOrd="0" presId="urn:microsoft.com/office/officeart/2005/8/layout/vList5"/>
    <dgm:cxn modelId="{0BCE5580-2EEE-4D99-BC64-CA1FC541A5E6}" type="presOf" srcId="{79CC60F7-25D0-400A-8D18-DDD03685A957}" destId="{F796551D-2CE3-4693-838D-D1ECF23BF4BF}" srcOrd="0" destOrd="0" presId="urn:microsoft.com/office/officeart/2005/8/layout/vList5"/>
    <dgm:cxn modelId="{B1DB53C5-B78A-4DEB-9C1F-D95F32AE275C}" type="presOf" srcId="{72D770CE-E7D4-400A-9BAC-80AA542D7E8C}" destId="{140ABF6A-24DE-4545-B0B0-854791785515}" srcOrd="0" destOrd="0" presId="urn:microsoft.com/office/officeart/2005/8/layout/vList5"/>
    <dgm:cxn modelId="{3F299380-B1C4-4BD5-A979-75BFAE8C169D}" type="presOf" srcId="{A2AAB04F-991F-4A39-BBDE-B1344F5C3329}" destId="{140ABF6A-24DE-4545-B0B0-854791785515}" srcOrd="0" destOrd="2" presId="urn:microsoft.com/office/officeart/2005/8/layout/vList5"/>
    <dgm:cxn modelId="{30829D96-5384-4E77-90E0-84997F8E9A02}" srcId="{6D939BA5-5C26-4B5F-B098-18F61D5CF99F}" destId="{72D770CE-E7D4-400A-9BAC-80AA542D7E8C}" srcOrd="0" destOrd="0" parTransId="{D2267BD2-045A-484C-88A0-81EBD70D36C6}" sibTransId="{270BC7FF-CB3D-4126-8757-A31F7A8307C7}"/>
    <dgm:cxn modelId="{517EEB9E-DE45-486E-AD20-B96877F157B9}" srcId="{6D939BA5-5C26-4B5F-B098-18F61D5CF99F}" destId="{0CC5BCFE-3FAF-4C3F-B0C7-3B296E71B873}" srcOrd="4" destOrd="0" parTransId="{26C64575-15FC-44D6-8978-C457050042AD}" sibTransId="{594D21F3-F969-421E-9844-62D031FAA4BD}"/>
    <dgm:cxn modelId="{0AD155CE-2802-4D8F-A2B8-0EB6F5A6E77F}" type="presOf" srcId="{3A9880BF-690E-4AA0-BF17-33D9B9E2B357}" destId="{140ABF6A-24DE-4545-B0B0-854791785515}" srcOrd="0" destOrd="3" presId="urn:microsoft.com/office/officeart/2005/8/layout/vList5"/>
    <dgm:cxn modelId="{B6773DAE-BD64-4EA3-AD28-5C4802E8D096}" type="presOf" srcId="{5FEEB15D-7595-4A3B-B1FB-0544030905FB}" destId="{140ABF6A-24DE-4545-B0B0-854791785515}" srcOrd="0" destOrd="1" presId="urn:microsoft.com/office/officeart/2005/8/layout/vList5"/>
    <dgm:cxn modelId="{0709CF4B-6753-42A3-9E58-6B79717D314B}" type="presOf" srcId="{0CC5BCFE-3FAF-4C3F-B0C7-3B296E71B873}" destId="{140ABF6A-24DE-4545-B0B0-854791785515}" srcOrd="0" destOrd="4" presId="urn:microsoft.com/office/officeart/2005/8/layout/vList5"/>
    <dgm:cxn modelId="{89F89966-B1C2-4E98-B3C9-EF42F692036D}" srcId="{6D939BA5-5C26-4B5F-B098-18F61D5CF99F}" destId="{3A9880BF-690E-4AA0-BF17-33D9B9E2B357}" srcOrd="3" destOrd="0" parTransId="{CF5B6E77-4B5D-4282-A689-F5EE2C3A68D9}" sibTransId="{522158BF-1DE3-431F-8DEA-B4C2A11BCCAB}"/>
    <dgm:cxn modelId="{0B423230-1E60-48D8-9680-EA2874ED48A8}" srcId="{6D939BA5-5C26-4B5F-B098-18F61D5CF99F}" destId="{5FEEB15D-7595-4A3B-B1FB-0544030905FB}" srcOrd="1" destOrd="0" parTransId="{DFCAD05C-5BF4-4A6C-BA37-9C53E02AA830}" sibTransId="{2DEC3900-078E-4443-9A6F-BEA434CCC9BD}"/>
    <dgm:cxn modelId="{479E72C2-91E8-479F-88F7-71246781B21C}" type="presParOf" srcId="{F796551D-2CE3-4693-838D-D1ECF23BF4BF}" destId="{CA8995BE-4E39-4D18-98DE-40DC0046EC4C}" srcOrd="0" destOrd="0" presId="urn:microsoft.com/office/officeart/2005/8/layout/vList5"/>
    <dgm:cxn modelId="{57C5BBFF-4B33-4E19-8F0A-DEBA1D574A70}" type="presParOf" srcId="{CA8995BE-4E39-4D18-98DE-40DC0046EC4C}" destId="{37AF85A7-78F9-4C0F-BC58-B1346A62CCD4}" srcOrd="0" destOrd="0" presId="urn:microsoft.com/office/officeart/2005/8/layout/vList5"/>
    <dgm:cxn modelId="{BB0E4958-8F87-4427-A7DF-9DF8908DF940}" type="presParOf" srcId="{CA8995BE-4E39-4D18-98DE-40DC0046EC4C}" destId="{140ABF6A-24DE-4545-B0B0-85479178551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792A81-AADC-4885-B412-91478A79F2A5}" type="doc">
      <dgm:prSet loTypeId="urn:microsoft.com/office/officeart/2005/8/layout/chevron2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5DBBE69B-19C8-4131-8DD0-E25AB78D6F4D}">
      <dgm:prSet phldrT="[Text]"/>
      <dgm:spPr/>
      <dgm:t>
        <a:bodyPr/>
        <a:lstStyle/>
        <a:p>
          <a:r>
            <a:rPr lang="en-US" smtClean="0"/>
            <a:t> </a:t>
          </a:r>
          <a:endParaRPr lang="en-US"/>
        </a:p>
      </dgm:t>
    </dgm:pt>
    <dgm:pt modelId="{23775FEC-C2DB-4737-A792-783B781BBC20}" type="parTrans" cxnId="{5D5BFA12-C433-4ADD-8DBD-A34A2A30F526}">
      <dgm:prSet/>
      <dgm:spPr/>
      <dgm:t>
        <a:bodyPr/>
        <a:lstStyle/>
        <a:p>
          <a:endParaRPr lang="en-US"/>
        </a:p>
      </dgm:t>
    </dgm:pt>
    <dgm:pt modelId="{96CD9859-7D75-466C-B343-6E63AE1A0B41}" type="sibTrans" cxnId="{5D5BFA12-C433-4ADD-8DBD-A34A2A30F526}">
      <dgm:prSet/>
      <dgm:spPr/>
      <dgm:t>
        <a:bodyPr/>
        <a:lstStyle/>
        <a:p>
          <a:endParaRPr lang="en-US"/>
        </a:p>
      </dgm:t>
    </dgm:pt>
    <dgm:pt modelId="{214BB74F-750A-48C8-ABAB-569C31EA5EA6}">
      <dgm:prSet phldrT="[Text]"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Lack of coordination and sharing of information among units in the health sector and between the health sector and ministries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E8B943-D9B6-4801-8FEC-E90411BA59CD}" type="parTrans" cxnId="{C0CD6650-3D64-447F-92E1-7D8B88F6E468}">
      <dgm:prSet/>
      <dgm:spPr/>
      <dgm:t>
        <a:bodyPr/>
        <a:lstStyle/>
        <a:p>
          <a:endParaRPr lang="en-US"/>
        </a:p>
      </dgm:t>
    </dgm:pt>
    <dgm:pt modelId="{B6BAA81A-39F7-468B-A2E1-9EBB453E7286}" type="sibTrans" cxnId="{C0CD6650-3D64-447F-92E1-7D8B88F6E468}">
      <dgm:prSet/>
      <dgm:spPr/>
      <dgm:t>
        <a:bodyPr/>
        <a:lstStyle/>
        <a:p>
          <a:endParaRPr lang="en-US"/>
        </a:p>
      </dgm:t>
    </dgm:pt>
    <dgm:pt modelId="{4BC0C3A8-D94F-479E-BF9A-EB21814A445E}">
      <dgm:prSet custT="1"/>
      <dgm:spPr/>
      <dgm:t>
        <a:bodyPr/>
        <a:lstStyle/>
        <a:p>
          <a:endParaRPr lang="en-US" sz="16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45FDB-398E-46B4-B2F3-3F666187E900}" type="parTrans" cxnId="{35BBECD3-7C35-4D6E-AF93-44EF1E003F64}">
      <dgm:prSet/>
      <dgm:spPr/>
      <dgm:t>
        <a:bodyPr/>
        <a:lstStyle/>
        <a:p>
          <a:endParaRPr lang="en-US"/>
        </a:p>
      </dgm:t>
    </dgm:pt>
    <dgm:pt modelId="{28F4E6AB-3C37-45ED-9DB7-D90255EF96F6}" type="sibTrans" cxnId="{35BBECD3-7C35-4D6E-AF93-44EF1E003F64}">
      <dgm:prSet/>
      <dgm:spPr/>
      <dgm:t>
        <a:bodyPr/>
        <a:lstStyle/>
        <a:p>
          <a:endParaRPr lang="en-US"/>
        </a:p>
      </dgm:t>
    </dgm:pt>
    <dgm:pt modelId="{897AE133-7366-4F36-9DB8-1FD91F7FFB80}">
      <dgm:prSet custT="1"/>
      <dgm:spPr/>
      <dgm:t>
        <a:bodyPr/>
        <a:lstStyle/>
        <a:p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 human resources of the health information system are insufficient in number, part-time and less trained in professional statistics.</a:t>
          </a:r>
        </a:p>
      </dgm:t>
    </dgm:pt>
    <dgm:pt modelId="{D01BCB5B-D9E7-4994-963F-65D4D10C0021}" type="parTrans" cxnId="{D359FB50-CB40-4374-88D9-17B3C1924EE7}">
      <dgm:prSet/>
      <dgm:spPr/>
      <dgm:t>
        <a:bodyPr/>
        <a:lstStyle/>
        <a:p>
          <a:endParaRPr lang="en-US"/>
        </a:p>
      </dgm:t>
    </dgm:pt>
    <dgm:pt modelId="{B853730D-5A94-4C96-BA90-800446BD2324}" type="sibTrans" cxnId="{D359FB50-CB40-4374-88D9-17B3C1924EE7}">
      <dgm:prSet/>
      <dgm:spPr/>
      <dgm:t>
        <a:bodyPr/>
        <a:lstStyle/>
        <a:p>
          <a:endParaRPr lang="en-US"/>
        </a:p>
      </dgm:t>
    </dgm:pt>
    <dgm:pt modelId="{842294CC-F56D-4102-A130-9067C2855CD4}">
      <dgm:prSet custT="1"/>
      <dgm:spPr/>
      <dgm:t>
        <a:bodyPr/>
        <a:lstStyle/>
        <a:p>
          <a:endParaRPr lang="en-US" sz="16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5FE0B-AD1A-4B38-BA8C-5A0BB116C438}" type="parTrans" cxnId="{7F16DDB8-1CF5-48BF-9FFB-35DA5422536F}">
      <dgm:prSet/>
      <dgm:spPr/>
      <dgm:t>
        <a:bodyPr/>
        <a:lstStyle/>
        <a:p>
          <a:endParaRPr lang="en-US"/>
        </a:p>
      </dgm:t>
    </dgm:pt>
    <dgm:pt modelId="{D31D6B8E-E6F1-4188-8699-2F702C0D7F4A}" type="sibTrans" cxnId="{7F16DDB8-1CF5-48BF-9FFB-35DA5422536F}">
      <dgm:prSet/>
      <dgm:spPr/>
      <dgm:t>
        <a:bodyPr/>
        <a:lstStyle/>
        <a:p>
          <a:endParaRPr lang="en-US"/>
        </a:p>
      </dgm:t>
    </dgm:pt>
    <dgm:pt modelId="{C9717BC6-923D-45B1-B1E4-7C323F396AAF}">
      <dgm:prSet custT="1"/>
      <dgm:spPr/>
      <dgm:t>
        <a:bodyPr/>
        <a:lstStyle/>
        <a:p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 international recommendation on mortality and cause of death has been applied</a:t>
          </a:r>
          <a:r>
            <a:rPr lang="en-US" sz="16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using VA for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mortality in the community.</a:t>
          </a:r>
        </a:p>
      </dgm:t>
    </dgm:pt>
    <dgm:pt modelId="{1B614858-B581-4753-B429-877D90F0E572}" type="parTrans" cxnId="{ECFFCFD7-A2AE-4F8E-B8AF-1CBE3894E877}">
      <dgm:prSet/>
      <dgm:spPr/>
      <dgm:t>
        <a:bodyPr/>
        <a:lstStyle/>
        <a:p>
          <a:endParaRPr lang="en-US"/>
        </a:p>
      </dgm:t>
    </dgm:pt>
    <dgm:pt modelId="{783D74F6-2ABB-4B30-95B0-4977B2F11569}" type="sibTrans" cxnId="{ECFFCFD7-A2AE-4F8E-B8AF-1CBE3894E877}">
      <dgm:prSet/>
      <dgm:spPr/>
      <dgm:t>
        <a:bodyPr/>
        <a:lstStyle/>
        <a:p>
          <a:endParaRPr lang="en-US"/>
        </a:p>
      </dgm:t>
    </dgm:pt>
    <dgm:pt modelId="{4F9059EB-F70E-4E5C-81C2-D267CC8879F0}">
      <dgm:prSet custT="1"/>
      <dgm:spPr/>
      <dgm:t>
        <a:bodyPr/>
        <a:lstStyle/>
        <a:p>
          <a:endParaRPr lang="en-US" sz="16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709F2-ECCC-43FA-AD1A-5431BD8037F7}" type="parTrans" cxnId="{91D51929-89E6-4A4B-A2C8-8A97D608AD4F}">
      <dgm:prSet/>
      <dgm:spPr/>
      <dgm:t>
        <a:bodyPr/>
        <a:lstStyle/>
        <a:p>
          <a:endParaRPr lang="en-US"/>
        </a:p>
      </dgm:t>
    </dgm:pt>
    <dgm:pt modelId="{2043502E-16A3-4A47-AEF0-51910185418C}" type="sibTrans" cxnId="{91D51929-89E6-4A4B-A2C8-8A97D608AD4F}">
      <dgm:prSet/>
      <dgm:spPr/>
      <dgm:t>
        <a:bodyPr/>
        <a:lstStyle/>
        <a:p>
          <a:endParaRPr lang="en-US"/>
        </a:p>
      </dgm:t>
    </dgm:pt>
    <dgm:pt modelId="{0FE25B96-FF90-4D5D-BE91-4D33EE98738E}">
      <dgm:prSet custT="1"/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Limited IT application: lack of unique code for each people, database in poor areas has no connection from many sources.</a:t>
          </a:r>
        </a:p>
      </dgm:t>
    </dgm:pt>
    <dgm:pt modelId="{82429CA3-DCD7-4B53-82BC-B146A802A9AE}" type="parTrans" cxnId="{3B64C356-213A-432C-AAC9-68044A2B1F4F}">
      <dgm:prSet/>
      <dgm:spPr/>
      <dgm:t>
        <a:bodyPr/>
        <a:lstStyle/>
        <a:p>
          <a:endParaRPr lang="en-US"/>
        </a:p>
      </dgm:t>
    </dgm:pt>
    <dgm:pt modelId="{BB972F09-807A-40C1-9BB3-1E1D62801A1F}" type="sibTrans" cxnId="{3B64C356-213A-432C-AAC9-68044A2B1F4F}">
      <dgm:prSet/>
      <dgm:spPr/>
      <dgm:t>
        <a:bodyPr/>
        <a:lstStyle/>
        <a:p>
          <a:endParaRPr lang="en-US"/>
        </a:p>
      </dgm:t>
    </dgm:pt>
    <dgm:pt modelId="{4AE4990C-177E-4360-8110-8292B8B5ADE2}" type="pres">
      <dgm:prSet presAssocID="{52792A81-AADC-4885-B412-91478A79F2A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E2E0CC-7EBD-4DCE-9909-F8EA5787289E}" type="pres">
      <dgm:prSet presAssocID="{5DBBE69B-19C8-4131-8DD0-E25AB78D6F4D}" presName="composite" presStyleCnt="0"/>
      <dgm:spPr/>
      <dgm:t>
        <a:bodyPr/>
        <a:lstStyle/>
        <a:p>
          <a:endParaRPr lang="en-US"/>
        </a:p>
      </dgm:t>
    </dgm:pt>
    <dgm:pt modelId="{6EDD0C69-C3D9-4837-9CDC-DD3793A9846B}" type="pres">
      <dgm:prSet presAssocID="{5DBBE69B-19C8-4131-8DD0-E25AB78D6F4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DC6DF-0E89-4871-8408-F3F8824CE041}" type="pres">
      <dgm:prSet presAssocID="{5DBBE69B-19C8-4131-8DD0-E25AB78D6F4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BFD7C-2759-4E56-84A2-7B7BC8B3A391}" type="pres">
      <dgm:prSet presAssocID="{96CD9859-7D75-466C-B343-6E63AE1A0B41}" presName="sp" presStyleCnt="0"/>
      <dgm:spPr/>
      <dgm:t>
        <a:bodyPr/>
        <a:lstStyle/>
        <a:p>
          <a:endParaRPr lang="en-US"/>
        </a:p>
      </dgm:t>
    </dgm:pt>
    <dgm:pt modelId="{52E72B56-C2AC-448D-BABF-704B933FFB17}" type="pres">
      <dgm:prSet presAssocID="{4BC0C3A8-D94F-479E-BF9A-EB21814A445E}" presName="composite" presStyleCnt="0"/>
      <dgm:spPr/>
    </dgm:pt>
    <dgm:pt modelId="{719D4660-01A3-41F3-AF44-C5C855F2FC8F}" type="pres">
      <dgm:prSet presAssocID="{4BC0C3A8-D94F-479E-BF9A-EB21814A445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5BD05-5E6E-4411-A4F6-E0818945289A}" type="pres">
      <dgm:prSet presAssocID="{4BC0C3A8-D94F-479E-BF9A-EB21814A445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27564-E844-450E-96B1-B2E3026F6CAC}" type="pres">
      <dgm:prSet presAssocID="{28F4E6AB-3C37-45ED-9DB7-D90255EF96F6}" presName="sp" presStyleCnt="0"/>
      <dgm:spPr/>
    </dgm:pt>
    <dgm:pt modelId="{C48DCBD1-784C-4F2C-A301-11ADF12E96AB}" type="pres">
      <dgm:prSet presAssocID="{842294CC-F56D-4102-A130-9067C2855CD4}" presName="composite" presStyleCnt="0"/>
      <dgm:spPr/>
    </dgm:pt>
    <dgm:pt modelId="{F24F1F46-69AC-4B3F-BEF1-982F9C23C0EF}" type="pres">
      <dgm:prSet presAssocID="{842294CC-F56D-4102-A130-9067C2855CD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9A397-EE02-42F7-80F4-F58E7F88008C}" type="pres">
      <dgm:prSet presAssocID="{842294CC-F56D-4102-A130-9067C2855CD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EA4319-8562-4BF8-8B72-70FBA48284AF}" type="pres">
      <dgm:prSet presAssocID="{D31D6B8E-E6F1-4188-8699-2F702C0D7F4A}" presName="sp" presStyleCnt="0"/>
      <dgm:spPr/>
    </dgm:pt>
    <dgm:pt modelId="{5570658A-A932-448A-A9E0-F24E970C4039}" type="pres">
      <dgm:prSet presAssocID="{4F9059EB-F70E-4E5C-81C2-D267CC8879F0}" presName="composite" presStyleCnt="0"/>
      <dgm:spPr/>
    </dgm:pt>
    <dgm:pt modelId="{B47CA934-FCF7-424F-8FD4-B6F8837B0961}" type="pres">
      <dgm:prSet presAssocID="{4F9059EB-F70E-4E5C-81C2-D267CC8879F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4F390-6F9D-4288-957C-B43FE2197AA8}" type="pres">
      <dgm:prSet presAssocID="{4F9059EB-F70E-4E5C-81C2-D267CC8879F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259D2B-7DF7-415B-89EE-CF978A603C2E}" type="presOf" srcId="{897AE133-7366-4F36-9DB8-1FD91F7FFB80}" destId="{86F5BD05-5E6E-4411-A4F6-E0818945289A}" srcOrd="0" destOrd="0" presId="urn:microsoft.com/office/officeart/2005/8/layout/chevron2"/>
    <dgm:cxn modelId="{81F79C39-4D38-47C8-ABF9-751B9D81B5B7}" type="presOf" srcId="{52792A81-AADC-4885-B412-91478A79F2A5}" destId="{4AE4990C-177E-4360-8110-8292B8B5ADE2}" srcOrd="0" destOrd="0" presId="urn:microsoft.com/office/officeart/2005/8/layout/chevron2"/>
    <dgm:cxn modelId="{F4780F02-4921-4528-BDD4-CC974BBDEF8B}" type="presOf" srcId="{5DBBE69B-19C8-4131-8DD0-E25AB78D6F4D}" destId="{6EDD0C69-C3D9-4837-9CDC-DD3793A9846B}" srcOrd="0" destOrd="0" presId="urn:microsoft.com/office/officeart/2005/8/layout/chevron2"/>
    <dgm:cxn modelId="{C349B04D-236B-40CB-9594-DBBED67E0ACA}" type="presOf" srcId="{0FE25B96-FF90-4D5D-BE91-4D33EE98738E}" destId="{5124F390-6F9D-4288-957C-B43FE2197AA8}" srcOrd="0" destOrd="0" presId="urn:microsoft.com/office/officeart/2005/8/layout/chevron2"/>
    <dgm:cxn modelId="{ECFFCFD7-A2AE-4F8E-B8AF-1CBE3894E877}" srcId="{842294CC-F56D-4102-A130-9067C2855CD4}" destId="{C9717BC6-923D-45B1-B1E4-7C323F396AAF}" srcOrd="0" destOrd="0" parTransId="{1B614858-B581-4753-B429-877D90F0E572}" sibTransId="{783D74F6-2ABB-4B30-95B0-4977B2F11569}"/>
    <dgm:cxn modelId="{D359FB50-CB40-4374-88D9-17B3C1924EE7}" srcId="{4BC0C3A8-D94F-479E-BF9A-EB21814A445E}" destId="{897AE133-7366-4F36-9DB8-1FD91F7FFB80}" srcOrd="0" destOrd="0" parTransId="{D01BCB5B-D9E7-4994-963F-65D4D10C0021}" sibTransId="{B853730D-5A94-4C96-BA90-800446BD2324}"/>
    <dgm:cxn modelId="{3B64C356-213A-432C-AAC9-68044A2B1F4F}" srcId="{4F9059EB-F70E-4E5C-81C2-D267CC8879F0}" destId="{0FE25B96-FF90-4D5D-BE91-4D33EE98738E}" srcOrd="0" destOrd="0" parTransId="{82429CA3-DCD7-4B53-82BC-B146A802A9AE}" sibTransId="{BB972F09-807A-40C1-9BB3-1E1D62801A1F}"/>
    <dgm:cxn modelId="{EB3EAC61-6316-4691-8E98-E398F55DDE9A}" type="presOf" srcId="{4F9059EB-F70E-4E5C-81C2-D267CC8879F0}" destId="{B47CA934-FCF7-424F-8FD4-B6F8837B0961}" srcOrd="0" destOrd="0" presId="urn:microsoft.com/office/officeart/2005/8/layout/chevron2"/>
    <dgm:cxn modelId="{E6F87CFB-9791-4156-805A-FC2260129576}" type="presOf" srcId="{842294CC-F56D-4102-A130-9067C2855CD4}" destId="{F24F1F46-69AC-4B3F-BEF1-982F9C23C0EF}" srcOrd="0" destOrd="0" presId="urn:microsoft.com/office/officeart/2005/8/layout/chevron2"/>
    <dgm:cxn modelId="{32E8E016-C0EF-4DBF-AB1E-37D7663B16A6}" type="presOf" srcId="{214BB74F-750A-48C8-ABAB-569C31EA5EA6}" destId="{9A4DC6DF-0E89-4871-8408-F3F8824CE041}" srcOrd="0" destOrd="0" presId="urn:microsoft.com/office/officeart/2005/8/layout/chevron2"/>
    <dgm:cxn modelId="{7F16DDB8-1CF5-48BF-9FFB-35DA5422536F}" srcId="{52792A81-AADC-4885-B412-91478A79F2A5}" destId="{842294CC-F56D-4102-A130-9067C2855CD4}" srcOrd="2" destOrd="0" parTransId="{D335FE0B-AD1A-4B38-BA8C-5A0BB116C438}" sibTransId="{D31D6B8E-E6F1-4188-8699-2F702C0D7F4A}"/>
    <dgm:cxn modelId="{C0CD6650-3D64-447F-92E1-7D8B88F6E468}" srcId="{5DBBE69B-19C8-4131-8DD0-E25AB78D6F4D}" destId="{214BB74F-750A-48C8-ABAB-569C31EA5EA6}" srcOrd="0" destOrd="0" parTransId="{3EE8B943-D9B6-4801-8FEC-E90411BA59CD}" sibTransId="{B6BAA81A-39F7-468B-A2E1-9EBB453E7286}"/>
    <dgm:cxn modelId="{35BBECD3-7C35-4D6E-AF93-44EF1E003F64}" srcId="{52792A81-AADC-4885-B412-91478A79F2A5}" destId="{4BC0C3A8-D94F-479E-BF9A-EB21814A445E}" srcOrd="1" destOrd="0" parTransId="{9D545FDB-398E-46B4-B2F3-3F666187E900}" sibTransId="{28F4E6AB-3C37-45ED-9DB7-D90255EF96F6}"/>
    <dgm:cxn modelId="{0C41541A-8107-478B-B925-BDFB46BDD422}" type="presOf" srcId="{C9717BC6-923D-45B1-B1E4-7C323F396AAF}" destId="{0539A397-EE02-42F7-80F4-F58E7F88008C}" srcOrd="0" destOrd="0" presId="urn:microsoft.com/office/officeart/2005/8/layout/chevron2"/>
    <dgm:cxn modelId="{91D51929-89E6-4A4B-A2C8-8A97D608AD4F}" srcId="{52792A81-AADC-4885-B412-91478A79F2A5}" destId="{4F9059EB-F70E-4E5C-81C2-D267CC8879F0}" srcOrd="3" destOrd="0" parTransId="{C7F709F2-ECCC-43FA-AD1A-5431BD8037F7}" sibTransId="{2043502E-16A3-4A47-AEF0-51910185418C}"/>
    <dgm:cxn modelId="{FC1357A6-C435-4B41-A461-438E642AF006}" type="presOf" srcId="{4BC0C3A8-D94F-479E-BF9A-EB21814A445E}" destId="{719D4660-01A3-41F3-AF44-C5C855F2FC8F}" srcOrd="0" destOrd="0" presId="urn:microsoft.com/office/officeart/2005/8/layout/chevron2"/>
    <dgm:cxn modelId="{5D5BFA12-C433-4ADD-8DBD-A34A2A30F526}" srcId="{52792A81-AADC-4885-B412-91478A79F2A5}" destId="{5DBBE69B-19C8-4131-8DD0-E25AB78D6F4D}" srcOrd="0" destOrd="0" parTransId="{23775FEC-C2DB-4737-A792-783B781BBC20}" sibTransId="{96CD9859-7D75-466C-B343-6E63AE1A0B41}"/>
    <dgm:cxn modelId="{2D9C63B5-D9FF-40F9-8A5D-3F178DF2D953}" type="presParOf" srcId="{4AE4990C-177E-4360-8110-8292B8B5ADE2}" destId="{29E2E0CC-7EBD-4DCE-9909-F8EA5787289E}" srcOrd="0" destOrd="0" presId="urn:microsoft.com/office/officeart/2005/8/layout/chevron2"/>
    <dgm:cxn modelId="{35A23E88-61AD-4613-911F-58296489C06B}" type="presParOf" srcId="{29E2E0CC-7EBD-4DCE-9909-F8EA5787289E}" destId="{6EDD0C69-C3D9-4837-9CDC-DD3793A9846B}" srcOrd="0" destOrd="0" presId="urn:microsoft.com/office/officeart/2005/8/layout/chevron2"/>
    <dgm:cxn modelId="{D95E9D87-B106-4445-8CF8-92D7F682712D}" type="presParOf" srcId="{29E2E0CC-7EBD-4DCE-9909-F8EA5787289E}" destId="{9A4DC6DF-0E89-4871-8408-F3F8824CE041}" srcOrd="1" destOrd="0" presId="urn:microsoft.com/office/officeart/2005/8/layout/chevron2"/>
    <dgm:cxn modelId="{2C919422-C9F0-44F9-B2D1-27EC3068A810}" type="presParOf" srcId="{4AE4990C-177E-4360-8110-8292B8B5ADE2}" destId="{D4DBFD7C-2759-4E56-84A2-7B7BC8B3A391}" srcOrd="1" destOrd="0" presId="urn:microsoft.com/office/officeart/2005/8/layout/chevron2"/>
    <dgm:cxn modelId="{E8A5333B-B2F8-41DA-BF0F-F52D36D6B750}" type="presParOf" srcId="{4AE4990C-177E-4360-8110-8292B8B5ADE2}" destId="{52E72B56-C2AC-448D-BABF-704B933FFB17}" srcOrd="2" destOrd="0" presId="urn:microsoft.com/office/officeart/2005/8/layout/chevron2"/>
    <dgm:cxn modelId="{6DFAC01C-94C2-4C41-9907-D7293D0D13F7}" type="presParOf" srcId="{52E72B56-C2AC-448D-BABF-704B933FFB17}" destId="{719D4660-01A3-41F3-AF44-C5C855F2FC8F}" srcOrd="0" destOrd="0" presId="urn:microsoft.com/office/officeart/2005/8/layout/chevron2"/>
    <dgm:cxn modelId="{229DC05F-3173-441A-9FFF-FA58008CFEFB}" type="presParOf" srcId="{52E72B56-C2AC-448D-BABF-704B933FFB17}" destId="{86F5BD05-5E6E-4411-A4F6-E0818945289A}" srcOrd="1" destOrd="0" presId="urn:microsoft.com/office/officeart/2005/8/layout/chevron2"/>
    <dgm:cxn modelId="{D90943D2-B001-4DA5-925B-0C18BAF31B42}" type="presParOf" srcId="{4AE4990C-177E-4360-8110-8292B8B5ADE2}" destId="{8AD27564-E844-450E-96B1-B2E3026F6CAC}" srcOrd="3" destOrd="0" presId="urn:microsoft.com/office/officeart/2005/8/layout/chevron2"/>
    <dgm:cxn modelId="{A976B161-101E-4186-90F0-869714F95FF5}" type="presParOf" srcId="{4AE4990C-177E-4360-8110-8292B8B5ADE2}" destId="{C48DCBD1-784C-4F2C-A301-11ADF12E96AB}" srcOrd="4" destOrd="0" presId="urn:microsoft.com/office/officeart/2005/8/layout/chevron2"/>
    <dgm:cxn modelId="{19CAA816-AE36-4297-B0BC-4EA10BB36F1E}" type="presParOf" srcId="{C48DCBD1-784C-4F2C-A301-11ADF12E96AB}" destId="{F24F1F46-69AC-4B3F-BEF1-982F9C23C0EF}" srcOrd="0" destOrd="0" presId="urn:microsoft.com/office/officeart/2005/8/layout/chevron2"/>
    <dgm:cxn modelId="{ED956997-D45B-455B-ADFA-A041C39381F8}" type="presParOf" srcId="{C48DCBD1-784C-4F2C-A301-11ADF12E96AB}" destId="{0539A397-EE02-42F7-80F4-F58E7F88008C}" srcOrd="1" destOrd="0" presId="urn:microsoft.com/office/officeart/2005/8/layout/chevron2"/>
    <dgm:cxn modelId="{6EE5E3C9-551F-4B77-AD45-084C93D4170E}" type="presParOf" srcId="{4AE4990C-177E-4360-8110-8292B8B5ADE2}" destId="{01EA4319-8562-4BF8-8B72-70FBA48284AF}" srcOrd="5" destOrd="0" presId="urn:microsoft.com/office/officeart/2005/8/layout/chevron2"/>
    <dgm:cxn modelId="{4B381F4C-5F00-4387-B8EF-748CCB926F4D}" type="presParOf" srcId="{4AE4990C-177E-4360-8110-8292B8B5ADE2}" destId="{5570658A-A932-448A-A9E0-F24E970C4039}" srcOrd="6" destOrd="0" presId="urn:microsoft.com/office/officeart/2005/8/layout/chevron2"/>
    <dgm:cxn modelId="{B216E9CC-08EE-4536-B10E-C45E82B243CE}" type="presParOf" srcId="{5570658A-A932-448A-A9E0-F24E970C4039}" destId="{B47CA934-FCF7-424F-8FD4-B6F8837B0961}" srcOrd="0" destOrd="0" presId="urn:microsoft.com/office/officeart/2005/8/layout/chevron2"/>
    <dgm:cxn modelId="{E32F516B-470A-4E6B-926F-B4907A606B93}" type="presParOf" srcId="{5570658A-A932-448A-A9E0-F24E970C4039}" destId="{5124F390-6F9D-4288-957C-B43FE2197A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857BBA-49D1-4016-ADD2-AF53CB592115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</dgm:pt>
    <dgm:pt modelId="{3381DF67-0B0D-4AF9-AFEE-2475BA531FD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Collaborate with the Ministry of Justice to complete the legal documents on CRVS.</a:t>
          </a:r>
          <a:endParaRPr lang="en-US" sz="1600" dirty="0"/>
        </a:p>
      </dgm:t>
    </dgm:pt>
    <dgm:pt modelId="{CD47CEC2-4D6D-412C-8AF9-66A58811B736}" type="parTrans" cxnId="{C8350386-99BD-4708-BA55-441119E18C2F}">
      <dgm:prSet/>
      <dgm:spPr/>
      <dgm:t>
        <a:bodyPr/>
        <a:lstStyle/>
        <a:p>
          <a:endParaRPr lang="en-US"/>
        </a:p>
      </dgm:t>
    </dgm:pt>
    <dgm:pt modelId="{7E0D4328-59EA-49B8-9032-A87D3B02A09E}" type="sibTrans" cxnId="{C8350386-99BD-4708-BA55-441119E18C2F}">
      <dgm:prSet/>
      <dgm:spPr/>
      <dgm:t>
        <a:bodyPr/>
        <a:lstStyle/>
        <a:p>
          <a:endParaRPr lang="en-US"/>
        </a:p>
      </dgm:t>
    </dgm:pt>
    <dgm:pt modelId="{AAC472A6-8055-43D9-8B50-F3E9B3E0DA2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 study the model </a:t>
          </a:r>
          <a:r>
            <a:rPr lang="en-US" sz="16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 </a:t>
          </a:r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collecting mortality </a:t>
          </a:r>
          <a:r>
            <a:rPr lang="en-U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 the health sector</a:t>
          </a:r>
        </a:p>
      </dgm:t>
    </dgm:pt>
    <dgm:pt modelId="{DD727F31-5835-4BE6-A7DD-78CA286ED052}" type="parTrans" cxnId="{9E6D9FEA-EF2C-42C9-B486-D82D0C219A63}">
      <dgm:prSet/>
      <dgm:spPr/>
      <dgm:t>
        <a:bodyPr/>
        <a:lstStyle/>
        <a:p>
          <a:endParaRPr lang="en-US"/>
        </a:p>
      </dgm:t>
    </dgm:pt>
    <dgm:pt modelId="{940FBA04-3A21-4694-9203-C3A28A102849}" type="sibTrans" cxnId="{9E6D9FEA-EF2C-42C9-B486-D82D0C219A63}">
      <dgm:prSet/>
      <dgm:spPr/>
      <dgm:t>
        <a:bodyPr/>
        <a:lstStyle/>
        <a:p>
          <a:endParaRPr lang="en-US"/>
        </a:p>
      </dgm:t>
    </dgm:pt>
    <dgm:pt modelId="{CEE41AC3-2E96-4D8A-986C-7E7C32F6002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Develop a specific action plan in Health sector</a:t>
          </a:r>
          <a:endParaRPr lang="en-US" sz="1600" dirty="0"/>
        </a:p>
      </dgm:t>
    </dgm:pt>
    <dgm:pt modelId="{CF894718-DE72-436E-AF87-CE84F1E5BF93}" type="parTrans" cxnId="{BFBF19F9-D449-4572-BA2D-692764BDD525}">
      <dgm:prSet/>
      <dgm:spPr/>
      <dgm:t>
        <a:bodyPr/>
        <a:lstStyle/>
        <a:p>
          <a:endParaRPr lang="en-US"/>
        </a:p>
      </dgm:t>
    </dgm:pt>
    <dgm:pt modelId="{3604A410-7CB1-4BD1-9EAD-9378F5E3D1AD}" type="sibTrans" cxnId="{BFBF19F9-D449-4572-BA2D-692764BDD525}">
      <dgm:prSet/>
      <dgm:spPr/>
      <dgm:t>
        <a:bodyPr/>
        <a:lstStyle/>
        <a:p>
          <a:endParaRPr lang="en-US"/>
        </a:p>
      </dgm:t>
    </dgm:pt>
    <dgm:pt modelId="{4CC2F85C-F828-4CD3-8EF4-D0561C1FE16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Capacity</a:t>
          </a:r>
          <a:r>
            <a:rPr lang="en-US" sz="16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 building for medical staff on identify underlying COD and ICD coding practice </a:t>
          </a:r>
          <a:endParaRPr lang="en-US" sz="1600"/>
        </a:p>
      </dgm:t>
    </dgm:pt>
    <dgm:pt modelId="{5302090C-9BC1-4D06-8869-89C4C1AB4610}" type="parTrans" cxnId="{EC4311EC-92B4-4563-9490-8CF6588F62BA}">
      <dgm:prSet/>
      <dgm:spPr/>
      <dgm:t>
        <a:bodyPr/>
        <a:lstStyle/>
        <a:p>
          <a:endParaRPr lang="en-US"/>
        </a:p>
      </dgm:t>
    </dgm:pt>
    <dgm:pt modelId="{8D9AE3B0-9F9C-4238-BB8A-6735A1942D0D}" type="sibTrans" cxnId="{EC4311EC-92B4-4563-9490-8CF6588F62BA}">
      <dgm:prSet/>
      <dgm:spPr/>
      <dgm:t>
        <a:bodyPr/>
        <a:lstStyle/>
        <a:p>
          <a:endParaRPr lang="en-US"/>
        </a:p>
      </dgm:t>
    </dgm:pt>
    <dgm:pt modelId="{9BBA223F-658C-4260-9AF0-175889742D7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Applying advance IT on colleting, analyzing, transmitting and sharing data on deads, COD</a:t>
          </a:r>
          <a:endParaRPr lang="en-US" sz="1600" dirty="0"/>
        </a:p>
      </dgm:t>
    </dgm:pt>
    <dgm:pt modelId="{FA24730B-C653-48B3-A797-181055F18C8A}" type="sibTrans" cxnId="{EB7CD018-5733-4A3E-8AEF-40F17A71B31F}">
      <dgm:prSet/>
      <dgm:spPr/>
      <dgm:t>
        <a:bodyPr/>
        <a:lstStyle/>
        <a:p>
          <a:endParaRPr lang="en-US"/>
        </a:p>
      </dgm:t>
    </dgm:pt>
    <dgm:pt modelId="{032CB7C7-28FB-4976-97B2-4817534924DA}" type="parTrans" cxnId="{EB7CD018-5733-4A3E-8AEF-40F17A71B31F}">
      <dgm:prSet/>
      <dgm:spPr/>
      <dgm:t>
        <a:bodyPr/>
        <a:lstStyle/>
        <a:p>
          <a:endParaRPr lang="en-US"/>
        </a:p>
      </dgm:t>
    </dgm:pt>
    <dgm:pt modelId="{ED1150FB-7BD9-42D5-A143-8A796A609D76}" type="pres">
      <dgm:prSet presAssocID="{94857BBA-49D1-4016-ADD2-AF53CB592115}" presName="Name0" presStyleCnt="0">
        <dgm:presLayoutVars>
          <dgm:dir/>
          <dgm:resizeHandles val="exact"/>
        </dgm:presLayoutVars>
      </dgm:prSet>
      <dgm:spPr/>
    </dgm:pt>
    <dgm:pt modelId="{38E0C063-CF2E-4C5A-BB1F-67D52609D12F}" type="pres">
      <dgm:prSet presAssocID="{94857BBA-49D1-4016-ADD2-AF53CB592115}" presName="fgShape" presStyleLbl="fgShp" presStyleIdx="0" presStyleCnt="1" custLinFactNeighborX="-5301" custLinFactNeighborY="-687"/>
      <dgm:spPr/>
    </dgm:pt>
    <dgm:pt modelId="{5F5EC78A-D4CB-460A-9F66-25FF1B6B045F}" type="pres">
      <dgm:prSet presAssocID="{94857BBA-49D1-4016-ADD2-AF53CB592115}" presName="linComp" presStyleCnt="0"/>
      <dgm:spPr/>
    </dgm:pt>
    <dgm:pt modelId="{11D0DBF4-7D75-4C14-99E0-BDA504CF901B}" type="pres">
      <dgm:prSet presAssocID="{3381DF67-0B0D-4AF9-AFEE-2475BA531FDA}" presName="compNode" presStyleCnt="0"/>
      <dgm:spPr/>
    </dgm:pt>
    <dgm:pt modelId="{A4F78615-B670-409D-A7E4-7B0F49762A75}" type="pres">
      <dgm:prSet presAssocID="{3381DF67-0B0D-4AF9-AFEE-2475BA531FDA}" presName="bkgdShape" presStyleLbl="node1" presStyleIdx="0" presStyleCnt="5" custScaleX="207644" custLinFactNeighborX="13346" custLinFactNeighborY="1031"/>
      <dgm:spPr/>
      <dgm:t>
        <a:bodyPr/>
        <a:lstStyle/>
        <a:p>
          <a:endParaRPr lang="en-US"/>
        </a:p>
      </dgm:t>
    </dgm:pt>
    <dgm:pt modelId="{48ABD053-027E-4A65-880E-BCFBB62ACB85}" type="pres">
      <dgm:prSet presAssocID="{3381DF67-0B0D-4AF9-AFEE-2475BA531FDA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B7B99-69DA-438A-9853-90D2BA80FB74}" type="pres">
      <dgm:prSet presAssocID="{3381DF67-0B0D-4AF9-AFEE-2475BA531FDA}" presName="invisiNode" presStyleLbl="node1" presStyleIdx="0" presStyleCnt="5"/>
      <dgm:spPr/>
    </dgm:pt>
    <dgm:pt modelId="{B3B3E50A-04D9-4D19-8904-90F7C19A1413}" type="pres">
      <dgm:prSet presAssocID="{3381DF67-0B0D-4AF9-AFEE-2475BA531FDA}" presName="imagNode" presStyleLbl="fgImgPlace1" presStyleIdx="0" presStyleCnt="5"/>
      <dgm:spPr/>
    </dgm:pt>
    <dgm:pt modelId="{84D3E775-D3BB-4A36-B04D-D6630440E9C0}" type="pres">
      <dgm:prSet presAssocID="{7E0D4328-59EA-49B8-9032-A87D3B02A09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01274FE-2F0C-4046-B6FD-353F14B6D6C0}" type="pres">
      <dgm:prSet presAssocID="{CEE41AC3-2E96-4D8A-986C-7E7C32F60021}" presName="compNode" presStyleCnt="0"/>
      <dgm:spPr/>
    </dgm:pt>
    <dgm:pt modelId="{F2D7AF41-01F8-4BE1-966C-D313DF39892E}" type="pres">
      <dgm:prSet presAssocID="{CEE41AC3-2E96-4D8A-986C-7E7C32F60021}" presName="bkgdShape" presStyleLbl="node1" presStyleIdx="1" presStyleCnt="5" custScaleX="112480"/>
      <dgm:spPr/>
      <dgm:t>
        <a:bodyPr/>
        <a:lstStyle/>
        <a:p>
          <a:endParaRPr lang="en-US"/>
        </a:p>
      </dgm:t>
    </dgm:pt>
    <dgm:pt modelId="{857F4DCC-2B8E-40A8-8098-CD6A645D2140}" type="pres">
      <dgm:prSet presAssocID="{CEE41AC3-2E96-4D8A-986C-7E7C32F60021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41632-8165-40EF-A5EE-582139A46A05}" type="pres">
      <dgm:prSet presAssocID="{CEE41AC3-2E96-4D8A-986C-7E7C32F60021}" presName="invisiNode" presStyleLbl="node1" presStyleIdx="1" presStyleCnt="5"/>
      <dgm:spPr/>
    </dgm:pt>
    <dgm:pt modelId="{6DA9EBEA-0D13-4A37-BCDE-095E1174D238}" type="pres">
      <dgm:prSet presAssocID="{CEE41AC3-2E96-4D8A-986C-7E7C32F60021}" presName="imagNode" presStyleLbl="fgImgPlace1" presStyleIdx="1" presStyleCnt="5"/>
      <dgm:spPr/>
    </dgm:pt>
    <dgm:pt modelId="{8384A05F-56A7-4A1C-AD19-357EE8168D9F}" type="pres">
      <dgm:prSet presAssocID="{3604A410-7CB1-4BD1-9EAD-9378F5E3D1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6401D5-01AF-4697-A4BB-7C32DAC57EB7}" type="pres">
      <dgm:prSet presAssocID="{AAC472A6-8055-43D9-8B50-F3E9B3E0DA2B}" presName="compNode" presStyleCnt="0"/>
      <dgm:spPr/>
    </dgm:pt>
    <dgm:pt modelId="{E75700CD-A1F6-4BFD-9A5F-23FCCF16B839}" type="pres">
      <dgm:prSet presAssocID="{AAC472A6-8055-43D9-8B50-F3E9B3E0DA2B}" presName="bkgdShape" presStyleLbl="node1" presStyleIdx="2" presStyleCnt="5"/>
      <dgm:spPr/>
      <dgm:t>
        <a:bodyPr/>
        <a:lstStyle/>
        <a:p>
          <a:endParaRPr lang="en-US"/>
        </a:p>
      </dgm:t>
    </dgm:pt>
    <dgm:pt modelId="{7B90B3C5-F3DF-48A2-87D9-E3D115A95F41}" type="pres">
      <dgm:prSet presAssocID="{AAC472A6-8055-43D9-8B50-F3E9B3E0DA2B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32A9F-EE2A-4A45-A672-6B734F5FD8A6}" type="pres">
      <dgm:prSet presAssocID="{AAC472A6-8055-43D9-8B50-F3E9B3E0DA2B}" presName="invisiNode" presStyleLbl="node1" presStyleIdx="2" presStyleCnt="5"/>
      <dgm:spPr/>
    </dgm:pt>
    <dgm:pt modelId="{EC92BF34-0FA4-4B27-B2F0-436A737EDB6B}" type="pres">
      <dgm:prSet presAssocID="{AAC472A6-8055-43D9-8B50-F3E9B3E0DA2B}" presName="imagNode" presStyleLbl="fgImgPlace1" presStyleIdx="2" presStyleCnt="5"/>
      <dgm:spPr/>
    </dgm:pt>
    <dgm:pt modelId="{C5D87D58-3646-4D63-B852-196D9873F5A1}" type="pres">
      <dgm:prSet presAssocID="{940FBA04-3A21-4694-9203-C3A28A10284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9537D7E-1776-4421-B5FD-AFDC9D74E247}" type="pres">
      <dgm:prSet presAssocID="{4CC2F85C-F828-4CD3-8EF4-D0561C1FE165}" presName="compNode" presStyleCnt="0"/>
      <dgm:spPr/>
    </dgm:pt>
    <dgm:pt modelId="{F0E316FF-3FC6-4C61-8C56-140F59AF0E41}" type="pres">
      <dgm:prSet presAssocID="{4CC2F85C-F828-4CD3-8EF4-D0561C1FE165}" presName="bkgdShape" presStyleLbl="node1" presStyleIdx="3" presStyleCnt="5"/>
      <dgm:spPr/>
      <dgm:t>
        <a:bodyPr/>
        <a:lstStyle/>
        <a:p>
          <a:endParaRPr lang="en-US"/>
        </a:p>
      </dgm:t>
    </dgm:pt>
    <dgm:pt modelId="{5CC7E5C0-3A94-46C8-B526-D5DF92CA5103}" type="pres">
      <dgm:prSet presAssocID="{4CC2F85C-F828-4CD3-8EF4-D0561C1FE16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CD90C-D968-40A5-BB24-98EE0F94A5A6}" type="pres">
      <dgm:prSet presAssocID="{4CC2F85C-F828-4CD3-8EF4-D0561C1FE165}" presName="invisiNode" presStyleLbl="node1" presStyleIdx="3" presStyleCnt="5"/>
      <dgm:spPr/>
    </dgm:pt>
    <dgm:pt modelId="{88815439-9C96-48BB-BF9B-77D2024E5267}" type="pres">
      <dgm:prSet presAssocID="{4CC2F85C-F828-4CD3-8EF4-D0561C1FE165}" presName="imagNode" presStyleLbl="fgImgPlace1" presStyleIdx="3" presStyleCnt="5"/>
      <dgm:spPr/>
    </dgm:pt>
    <dgm:pt modelId="{388A7F06-1286-409B-A0E8-291DF375E02C}" type="pres">
      <dgm:prSet presAssocID="{8D9AE3B0-9F9C-4238-BB8A-6735A1942D0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2D4B4BA-1DD5-4C7F-BB3C-7B71A19C86C3}" type="pres">
      <dgm:prSet presAssocID="{9BBA223F-658C-4260-9AF0-175889742D7E}" presName="compNode" presStyleCnt="0"/>
      <dgm:spPr/>
    </dgm:pt>
    <dgm:pt modelId="{9FD7FD40-22E7-4169-9A8B-41609A1958EE}" type="pres">
      <dgm:prSet presAssocID="{9BBA223F-658C-4260-9AF0-175889742D7E}" presName="bkgdShape" presStyleLbl="node1" presStyleIdx="4" presStyleCnt="5"/>
      <dgm:spPr/>
      <dgm:t>
        <a:bodyPr/>
        <a:lstStyle/>
        <a:p>
          <a:endParaRPr lang="en-US"/>
        </a:p>
      </dgm:t>
    </dgm:pt>
    <dgm:pt modelId="{FD8178DF-17FA-45ED-9A5F-040CBB851E2E}" type="pres">
      <dgm:prSet presAssocID="{9BBA223F-658C-4260-9AF0-175889742D7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34DEB6-EB04-46F1-8952-A523F8BB3A11}" type="pres">
      <dgm:prSet presAssocID="{9BBA223F-658C-4260-9AF0-175889742D7E}" presName="invisiNode" presStyleLbl="node1" presStyleIdx="4" presStyleCnt="5"/>
      <dgm:spPr/>
    </dgm:pt>
    <dgm:pt modelId="{1FCB6341-1588-4FD5-A358-754BA9F30880}" type="pres">
      <dgm:prSet presAssocID="{9BBA223F-658C-4260-9AF0-175889742D7E}" presName="imagNode" presStyleLbl="fgImgPlace1" presStyleIdx="4" presStyleCnt="5"/>
      <dgm:spPr/>
    </dgm:pt>
  </dgm:ptLst>
  <dgm:cxnLst>
    <dgm:cxn modelId="{1B190423-06E4-4C9C-876F-3AF1E9491ACC}" type="presOf" srcId="{9BBA223F-658C-4260-9AF0-175889742D7E}" destId="{FD8178DF-17FA-45ED-9A5F-040CBB851E2E}" srcOrd="1" destOrd="0" presId="urn:microsoft.com/office/officeart/2005/8/layout/hList7#2"/>
    <dgm:cxn modelId="{DC6D3721-6241-40AA-AD21-A253D7F91CDB}" type="presOf" srcId="{940FBA04-3A21-4694-9203-C3A28A102849}" destId="{C5D87D58-3646-4D63-B852-196D9873F5A1}" srcOrd="0" destOrd="0" presId="urn:microsoft.com/office/officeart/2005/8/layout/hList7#2"/>
    <dgm:cxn modelId="{70B3FC25-1E86-4FB8-8469-6FB8927747D4}" type="presOf" srcId="{7E0D4328-59EA-49B8-9032-A87D3B02A09E}" destId="{84D3E775-D3BB-4A36-B04D-D6630440E9C0}" srcOrd="0" destOrd="0" presId="urn:microsoft.com/office/officeart/2005/8/layout/hList7#2"/>
    <dgm:cxn modelId="{EC4311EC-92B4-4563-9490-8CF6588F62BA}" srcId="{94857BBA-49D1-4016-ADD2-AF53CB592115}" destId="{4CC2F85C-F828-4CD3-8EF4-D0561C1FE165}" srcOrd="3" destOrd="0" parTransId="{5302090C-9BC1-4D06-8869-89C4C1AB4610}" sibTransId="{8D9AE3B0-9F9C-4238-BB8A-6735A1942D0D}"/>
    <dgm:cxn modelId="{A1C5CD11-CF3C-43B7-81C7-B249019C7F44}" type="presOf" srcId="{CEE41AC3-2E96-4D8A-986C-7E7C32F60021}" destId="{F2D7AF41-01F8-4BE1-966C-D313DF39892E}" srcOrd="0" destOrd="0" presId="urn:microsoft.com/office/officeart/2005/8/layout/hList7#2"/>
    <dgm:cxn modelId="{9E6D9FEA-EF2C-42C9-B486-D82D0C219A63}" srcId="{94857BBA-49D1-4016-ADD2-AF53CB592115}" destId="{AAC472A6-8055-43D9-8B50-F3E9B3E0DA2B}" srcOrd="2" destOrd="0" parTransId="{DD727F31-5835-4BE6-A7DD-78CA286ED052}" sibTransId="{940FBA04-3A21-4694-9203-C3A28A102849}"/>
    <dgm:cxn modelId="{55C4D452-8D57-4C1D-9210-96802CBA1BFA}" type="presOf" srcId="{4CC2F85C-F828-4CD3-8EF4-D0561C1FE165}" destId="{F0E316FF-3FC6-4C61-8C56-140F59AF0E41}" srcOrd="0" destOrd="0" presId="urn:microsoft.com/office/officeart/2005/8/layout/hList7#2"/>
    <dgm:cxn modelId="{C8350386-99BD-4708-BA55-441119E18C2F}" srcId="{94857BBA-49D1-4016-ADD2-AF53CB592115}" destId="{3381DF67-0B0D-4AF9-AFEE-2475BA531FDA}" srcOrd="0" destOrd="0" parTransId="{CD47CEC2-4D6D-412C-8AF9-66A58811B736}" sibTransId="{7E0D4328-59EA-49B8-9032-A87D3B02A09E}"/>
    <dgm:cxn modelId="{0522A65E-36DF-4C38-A094-5A63005AE705}" type="presOf" srcId="{3381DF67-0B0D-4AF9-AFEE-2475BA531FDA}" destId="{48ABD053-027E-4A65-880E-BCFBB62ACB85}" srcOrd="1" destOrd="0" presId="urn:microsoft.com/office/officeart/2005/8/layout/hList7#2"/>
    <dgm:cxn modelId="{45CF2BA2-857F-4956-AFDB-D6E377A5C033}" type="presOf" srcId="{94857BBA-49D1-4016-ADD2-AF53CB592115}" destId="{ED1150FB-7BD9-42D5-A143-8A796A609D76}" srcOrd="0" destOrd="0" presId="urn:microsoft.com/office/officeart/2005/8/layout/hList7#2"/>
    <dgm:cxn modelId="{488910E1-1BAD-465F-B71E-651DFAF3741C}" type="presOf" srcId="{4CC2F85C-F828-4CD3-8EF4-D0561C1FE165}" destId="{5CC7E5C0-3A94-46C8-B526-D5DF92CA5103}" srcOrd="1" destOrd="0" presId="urn:microsoft.com/office/officeart/2005/8/layout/hList7#2"/>
    <dgm:cxn modelId="{75C12E86-5982-4D5E-B83F-7474D370BDF5}" type="presOf" srcId="{AAC472A6-8055-43D9-8B50-F3E9B3E0DA2B}" destId="{E75700CD-A1F6-4BFD-9A5F-23FCCF16B839}" srcOrd="0" destOrd="0" presId="urn:microsoft.com/office/officeart/2005/8/layout/hList7#2"/>
    <dgm:cxn modelId="{EB7CD018-5733-4A3E-8AEF-40F17A71B31F}" srcId="{94857BBA-49D1-4016-ADD2-AF53CB592115}" destId="{9BBA223F-658C-4260-9AF0-175889742D7E}" srcOrd="4" destOrd="0" parTransId="{032CB7C7-28FB-4976-97B2-4817534924DA}" sibTransId="{FA24730B-C653-48B3-A797-181055F18C8A}"/>
    <dgm:cxn modelId="{2FF54C36-4E06-4668-9A74-66B68E0FC712}" type="presOf" srcId="{9BBA223F-658C-4260-9AF0-175889742D7E}" destId="{9FD7FD40-22E7-4169-9A8B-41609A1958EE}" srcOrd="0" destOrd="0" presId="urn:microsoft.com/office/officeart/2005/8/layout/hList7#2"/>
    <dgm:cxn modelId="{FEDC3EE5-AEB2-4D30-A5E3-05DB214B2345}" type="presOf" srcId="{3381DF67-0B0D-4AF9-AFEE-2475BA531FDA}" destId="{A4F78615-B670-409D-A7E4-7B0F49762A75}" srcOrd="0" destOrd="0" presId="urn:microsoft.com/office/officeart/2005/8/layout/hList7#2"/>
    <dgm:cxn modelId="{A6BFCD7C-BB6E-4533-B087-9F37E1C9D602}" type="presOf" srcId="{3604A410-7CB1-4BD1-9EAD-9378F5E3D1AD}" destId="{8384A05F-56A7-4A1C-AD19-357EE8168D9F}" srcOrd="0" destOrd="0" presId="urn:microsoft.com/office/officeart/2005/8/layout/hList7#2"/>
    <dgm:cxn modelId="{B0625364-6EB5-4381-972E-ECEAB78A2AD6}" type="presOf" srcId="{8D9AE3B0-9F9C-4238-BB8A-6735A1942D0D}" destId="{388A7F06-1286-409B-A0E8-291DF375E02C}" srcOrd="0" destOrd="0" presId="urn:microsoft.com/office/officeart/2005/8/layout/hList7#2"/>
    <dgm:cxn modelId="{4D11B0F1-DD02-4AD2-B07F-B49D615D1C09}" type="presOf" srcId="{AAC472A6-8055-43D9-8B50-F3E9B3E0DA2B}" destId="{7B90B3C5-F3DF-48A2-87D9-E3D115A95F41}" srcOrd="1" destOrd="0" presId="urn:microsoft.com/office/officeart/2005/8/layout/hList7#2"/>
    <dgm:cxn modelId="{BFBF19F9-D449-4572-BA2D-692764BDD525}" srcId="{94857BBA-49D1-4016-ADD2-AF53CB592115}" destId="{CEE41AC3-2E96-4D8A-986C-7E7C32F60021}" srcOrd="1" destOrd="0" parTransId="{CF894718-DE72-436E-AF87-CE84F1E5BF93}" sibTransId="{3604A410-7CB1-4BD1-9EAD-9378F5E3D1AD}"/>
    <dgm:cxn modelId="{38F1D8DE-8EBF-4BED-8193-E3F7393FEEB0}" type="presOf" srcId="{CEE41AC3-2E96-4D8A-986C-7E7C32F60021}" destId="{857F4DCC-2B8E-40A8-8098-CD6A645D2140}" srcOrd="1" destOrd="0" presId="urn:microsoft.com/office/officeart/2005/8/layout/hList7#2"/>
    <dgm:cxn modelId="{B77F5C98-AE96-4273-995D-989DDB4C8E3E}" type="presParOf" srcId="{ED1150FB-7BD9-42D5-A143-8A796A609D76}" destId="{38E0C063-CF2E-4C5A-BB1F-67D52609D12F}" srcOrd="0" destOrd="0" presId="urn:microsoft.com/office/officeart/2005/8/layout/hList7#2"/>
    <dgm:cxn modelId="{67968207-6D6E-489F-9993-FDA37B80B73E}" type="presParOf" srcId="{ED1150FB-7BD9-42D5-A143-8A796A609D76}" destId="{5F5EC78A-D4CB-460A-9F66-25FF1B6B045F}" srcOrd="1" destOrd="0" presId="urn:microsoft.com/office/officeart/2005/8/layout/hList7#2"/>
    <dgm:cxn modelId="{FC961F22-FAC7-4EF5-98C0-1198D0586D69}" type="presParOf" srcId="{5F5EC78A-D4CB-460A-9F66-25FF1B6B045F}" destId="{11D0DBF4-7D75-4C14-99E0-BDA504CF901B}" srcOrd="0" destOrd="0" presId="urn:microsoft.com/office/officeart/2005/8/layout/hList7#2"/>
    <dgm:cxn modelId="{6A724095-702B-4650-805E-ED2281A69504}" type="presParOf" srcId="{11D0DBF4-7D75-4C14-99E0-BDA504CF901B}" destId="{A4F78615-B670-409D-A7E4-7B0F49762A75}" srcOrd="0" destOrd="0" presId="urn:microsoft.com/office/officeart/2005/8/layout/hList7#2"/>
    <dgm:cxn modelId="{172B2D72-0DEB-418E-B98C-9E66C51FA3DE}" type="presParOf" srcId="{11D0DBF4-7D75-4C14-99E0-BDA504CF901B}" destId="{48ABD053-027E-4A65-880E-BCFBB62ACB85}" srcOrd="1" destOrd="0" presId="urn:microsoft.com/office/officeart/2005/8/layout/hList7#2"/>
    <dgm:cxn modelId="{D3DB8E9D-2845-4827-882D-3EB0B61EAC8E}" type="presParOf" srcId="{11D0DBF4-7D75-4C14-99E0-BDA504CF901B}" destId="{FEEB7B99-69DA-438A-9853-90D2BA80FB74}" srcOrd="2" destOrd="0" presId="urn:microsoft.com/office/officeart/2005/8/layout/hList7#2"/>
    <dgm:cxn modelId="{9862471A-F7F4-46FF-A66A-7B3DE4D47F82}" type="presParOf" srcId="{11D0DBF4-7D75-4C14-99E0-BDA504CF901B}" destId="{B3B3E50A-04D9-4D19-8904-90F7C19A1413}" srcOrd="3" destOrd="0" presId="urn:microsoft.com/office/officeart/2005/8/layout/hList7#2"/>
    <dgm:cxn modelId="{62F43C48-DF7B-4BA4-BF5A-2E470A56D0E5}" type="presParOf" srcId="{5F5EC78A-D4CB-460A-9F66-25FF1B6B045F}" destId="{84D3E775-D3BB-4A36-B04D-D6630440E9C0}" srcOrd="1" destOrd="0" presId="urn:microsoft.com/office/officeart/2005/8/layout/hList7#2"/>
    <dgm:cxn modelId="{1499208A-975B-40D6-92AC-CAF069A46DC8}" type="presParOf" srcId="{5F5EC78A-D4CB-460A-9F66-25FF1B6B045F}" destId="{E01274FE-2F0C-4046-B6FD-353F14B6D6C0}" srcOrd="2" destOrd="0" presId="urn:microsoft.com/office/officeart/2005/8/layout/hList7#2"/>
    <dgm:cxn modelId="{77D2186C-7B0F-4E8E-898E-C126E4DA3CE5}" type="presParOf" srcId="{E01274FE-2F0C-4046-B6FD-353F14B6D6C0}" destId="{F2D7AF41-01F8-4BE1-966C-D313DF39892E}" srcOrd="0" destOrd="0" presId="urn:microsoft.com/office/officeart/2005/8/layout/hList7#2"/>
    <dgm:cxn modelId="{25833003-BDA5-4753-933F-6AB761AA5872}" type="presParOf" srcId="{E01274FE-2F0C-4046-B6FD-353F14B6D6C0}" destId="{857F4DCC-2B8E-40A8-8098-CD6A645D2140}" srcOrd="1" destOrd="0" presId="urn:microsoft.com/office/officeart/2005/8/layout/hList7#2"/>
    <dgm:cxn modelId="{CEA3A4D1-A82C-4899-B75E-579443969EE7}" type="presParOf" srcId="{E01274FE-2F0C-4046-B6FD-353F14B6D6C0}" destId="{29A41632-8165-40EF-A5EE-582139A46A05}" srcOrd="2" destOrd="0" presId="urn:microsoft.com/office/officeart/2005/8/layout/hList7#2"/>
    <dgm:cxn modelId="{D927DCD3-6353-4C4F-897E-6834C7DCF511}" type="presParOf" srcId="{E01274FE-2F0C-4046-B6FD-353F14B6D6C0}" destId="{6DA9EBEA-0D13-4A37-BCDE-095E1174D238}" srcOrd="3" destOrd="0" presId="urn:microsoft.com/office/officeart/2005/8/layout/hList7#2"/>
    <dgm:cxn modelId="{6EAB4777-F0A2-465A-ABC3-1CF76BF50A93}" type="presParOf" srcId="{5F5EC78A-D4CB-460A-9F66-25FF1B6B045F}" destId="{8384A05F-56A7-4A1C-AD19-357EE8168D9F}" srcOrd="3" destOrd="0" presId="urn:microsoft.com/office/officeart/2005/8/layout/hList7#2"/>
    <dgm:cxn modelId="{19821D6A-A453-455E-8B2C-61BA6047E1B9}" type="presParOf" srcId="{5F5EC78A-D4CB-460A-9F66-25FF1B6B045F}" destId="{3F6401D5-01AF-4697-A4BB-7C32DAC57EB7}" srcOrd="4" destOrd="0" presId="urn:microsoft.com/office/officeart/2005/8/layout/hList7#2"/>
    <dgm:cxn modelId="{F10FC40F-FA3C-4D09-B954-076E1C8BD89B}" type="presParOf" srcId="{3F6401D5-01AF-4697-A4BB-7C32DAC57EB7}" destId="{E75700CD-A1F6-4BFD-9A5F-23FCCF16B839}" srcOrd="0" destOrd="0" presId="urn:microsoft.com/office/officeart/2005/8/layout/hList7#2"/>
    <dgm:cxn modelId="{BB5E3952-D084-4EB9-AA42-EEEF495851DA}" type="presParOf" srcId="{3F6401D5-01AF-4697-A4BB-7C32DAC57EB7}" destId="{7B90B3C5-F3DF-48A2-87D9-E3D115A95F41}" srcOrd="1" destOrd="0" presId="urn:microsoft.com/office/officeart/2005/8/layout/hList7#2"/>
    <dgm:cxn modelId="{EB4E7964-5AB9-41AD-8931-5A7C8E4A7436}" type="presParOf" srcId="{3F6401D5-01AF-4697-A4BB-7C32DAC57EB7}" destId="{CD132A9F-EE2A-4A45-A672-6B734F5FD8A6}" srcOrd="2" destOrd="0" presId="urn:microsoft.com/office/officeart/2005/8/layout/hList7#2"/>
    <dgm:cxn modelId="{8DA514A3-1E75-448F-92E0-96DBFF27D235}" type="presParOf" srcId="{3F6401D5-01AF-4697-A4BB-7C32DAC57EB7}" destId="{EC92BF34-0FA4-4B27-B2F0-436A737EDB6B}" srcOrd="3" destOrd="0" presId="urn:microsoft.com/office/officeart/2005/8/layout/hList7#2"/>
    <dgm:cxn modelId="{A458EAC9-845A-42D1-9B3F-47BD3C9E70CB}" type="presParOf" srcId="{5F5EC78A-D4CB-460A-9F66-25FF1B6B045F}" destId="{C5D87D58-3646-4D63-B852-196D9873F5A1}" srcOrd="5" destOrd="0" presId="urn:microsoft.com/office/officeart/2005/8/layout/hList7#2"/>
    <dgm:cxn modelId="{8D2D538B-68DD-44A4-8083-3A4CE5EE6DA2}" type="presParOf" srcId="{5F5EC78A-D4CB-460A-9F66-25FF1B6B045F}" destId="{09537D7E-1776-4421-B5FD-AFDC9D74E247}" srcOrd="6" destOrd="0" presId="urn:microsoft.com/office/officeart/2005/8/layout/hList7#2"/>
    <dgm:cxn modelId="{9FBA8F94-6785-4D65-AAC9-897EF6218AEF}" type="presParOf" srcId="{09537D7E-1776-4421-B5FD-AFDC9D74E247}" destId="{F0E316FF-3FC6-4C61-8C56-140F59AF0E41}" srcOrd="0" destOrd="0" presId="urn:microsoft.com/office/officeart/2005/8/layout/hList7#2"/>
    <dgm:cxn modelId="{C1AD4B11-E9C7-464C-B53D-D535207141A7}" type="presParOf" srcId="{09537D7E-1776-4421-B5FD-AFDC9D74E247}" destId="{5CC7E5C0-3A94-46C8-B526-D5DF92CA5103}" srcOrd="1" destOrd="0" presId="urn:microsoft.com/office/officeart/2005/8/layout/hList7#2"/>
    <dgm:cxn modelId="{86F8DE53-82C0-41FC-A040-9BB6B0B60A12}" type="presParOf" srcId="{09537D7E-1776-4421-B5FD-AFDC9D74E247}" destId="{2FBCD90C-D968-40A5-BB24-98EE0F94A5A6}" srcOrd="2" destOrd="0" presId="urn:microsoft.com/office/officeart/2005/8/layout/hList7#2"/>
    <dgm:cxn modelId="{A3ACEC86-C4D0-4E26-96DE-B037A037E248}" type="presParOf" srcId="{09537D7E-1776-4421-B5FD-AFDC9D74E247}" destId="{88815439-9C96-48BB-BF9B-77D2024E5267}" srcOrd="3" destOrd="0" presId="urn:microsoft.com/office/officeart/2005/8/layout/hList7#2"/>
    <dgm:cxn modelId="{13F214D8-4009-41D1-AC7B-876F1900A118}" type="presParOf" srcId="{5F5EC78A-D4CB-460A-9F66-25FF1B6B045F}" destId="{388A7F06-1286-409B-A0E8-291DF375E02C}" srcOrd="7" destOrd="0" presId="urn:microsoft.com/office/officeart/2005/8/layout/hList7#2"/>
    <dgm:cxn modelId="{8AD9DC82-DCAE-426A-9C39-9E058784CE4A}" type="presParOf" srcId="{5F5EC78A-D4CB-460A-9F66-25FF1B6B045F}" destId="{D2D4B4BA-1DD5-4C7F-BB3C-7B71A19C86C3}" srcOrd="8" destOrd="0" presId="urn:microsoft.com/office/officeart/2005/8/layout/hList7#2"/>
    <dgm:cxn modelId="{40FBD8CE-BBD2-487E-8225-D558A8747AB1}" type="presParOf" srcId="{D2D4B4BA-1DD5-4C7F-BB3C-7B71A19C86C3}" destId="{9FD7FD40-22E7-4169-9A8B-41609A1958EE}" srcOrd="0" destOrd="0" presId="urn:microsoft.com/office/officeart/2005/8/layout/hList7#2"/>
    <dgm:cxn modelId="{2CF652E7-A7F7-452C-A179-77D0E4DA880A}" type="presParOf" srcId="{D2D4B4BA-1DD5-4C7F-BB3C-7B71A19C86C3}" destId="{FD8178DF-17FA-45ED-9A5F-040CBB851E2E}" srcOrd="1" destOrd="0" presId="urn:microsoft.com/office/officeart/2005/8/layout/hList7#2"/>
    <dgm:cxn modelId="{E9E135F1-EE57-40EB-A24E-0AF6A6EDA909}" type="presParOf" srcId="{D2D4B4BA-1DD5-4C7F-BB3C-7B71A19C86C3}" destId="{2D34DEB6-EB04-46F1-8952-A523F8BB3A11}" srcOrd="2" destOrd="0" presId="urn:microsoft.com/office/officeart/2005/8/layout/hList7#2"/>
    <dgm:cxn modelId="{BE44F996-2A1A-479F-A079-1992D70E856E}" type="presParOf" srcId="{D2D4B4BA-1DD5-4C7F-BB3C-7B71A19C86C3}" destId="{1FCB6341-1588-4FD5-A358-754BA9F30880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78DB3-764E-4A53-A6C7-127FD0045B31}">
      <dsp:nvSpPr>
        <dsp:cNvPr id="0" name=""/>
        <dsp:cNvSpPr/>
      </dsp:nvSpPr>
      <dsp:spPr>
        <a:xfrm>
          <a:off x="-6000868" y="-918479"/>
          <a:ext cx="7145558" cy="7145558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87A69-66BA-4E6E-AFF5-B7B30D815B39}">
      <dsp:nvSpPr>
        <dsp:cNvPr id="0" name=""/>
        <dsp:cNvSpPr/>
      </dsp:nvSpPr>
      <dsp:spPr>
        <a:xfrm>
          <a:off x="810092" y="540404"/>
          <a:ext cx="7922730" cy="10617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2740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Role of death statistics and CoD</a:t>
          </a:r>
          <a:endParaRPr lang="en-US" sz="2800" i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092" y="540404"/>
        <a:ext cx="7922730" cy="1061720"/>
      </dsp:txXfrm>
    </dsp:sp>
    <dsp:sp modelId="{AC443A8B-D87E-41E0-A226-DAA1CB18DD75}">
      <dsp:nvSpPr>
        <dsp:cNvPr id="0" name=""/>
        <dsp:cNvSpPr/>
      </dsp:nvSpPr>
      <dsp:spPr>
        <a:xfrm>
          <a:off x="382988" y="607237"/>
          <a:ext cx="951009" cy="951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EB6CCE-2CB3-4ED8-B81D-12135920F652}">
      <dsp:nvSpPr>
        <dsp:cNvPr id="0" name=""/>
        <dsp:cNvSpPr/>
      </dsp:nvSpPr>
      <dsp:spPr>
        <a:xfrm>
          <a:off x="1122768" y="2123440"/>
          <a:ext cx="7536795" cy="10617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2740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0" i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Death register &amp; reporting system on death, CoD</a:t>
          </a:r>
        </a:p>
      </dsp:txBody>
      <dsp:txXfrm>
        <a:off x="1122768" y="2123440"/>
        <a:ext cx="7536795" cy="1061720"/>
      </dsp:txXfrm>
    </dsp:sp>
    <dsp:sp modelId="{43D75A12-3AAA-4F2E-AF92-01F2BDE3A789}">
      <dsp:nvSpPr>
        <dsp:cNvPr id="0" name=""/>
        <dsp:cNvSpPr/>
      </dsp:nvSpPr>
      <dsp:spPr>
        <a:xfrm>
          <a:off x="459193" y="1990725"/>
          <a:ext cx="1327150" cy="13271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CD8E19-CF6D-41EC-AFFD-5140C97F3DB8}">
      <dsp:nvSpPr>
        <dsp:cNvPr id="0" name=""/>
        <dsp:cNvSpPr/>
      </dsp:nvSpPr>
      <dsp:spPr>
        <a:xfrm>
          <a:off x="736833" y="3716020"/>
          <a:ext cx="7922730" cy="1061720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2740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en-US" sz="2800" b="0" i="0" kern="120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0" i="0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Recommendations</a:t>
          </a:r>
          <a:r>
            <a:rPr lang="en-GB" sz="280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		</a:t>
          </a:r>
          <a:r>
            <a:rPr lang="en-GB" sz="2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								</a:t>
          </a:r>
          <a:endParaRPr lang="en-US" altLang="en-US" sz="2800" b="0" i="1" kern="120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36833" y="3716020"/>
        <a:ext cx="7922730" cy="1061720"/>
      </dsp:txXfrm>
    </dsp:sp>
    <dsp:sp modelId="{222009AA-701D-48D2-92F9-9F8C07DF0A62}">
      <dsp:nvSpPr>
        <dsp:cNvPr id="0" name=""/>
        <dsp:cNvSpPr/>
      </dsp:nvSpPr>
      <dsp:spPr>
        <a:xfrm>
          <a:off x="73258" y="3583305"/>
          <a:ext cx="1327150" cy="132715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63ED9-D17B-4E36-B848-E6CAD6E235B7}">
      <dsp:nvSpPr>
        <dsp:cNvPr id="0" name=""/>
        <dsp:cNvSpPr/>
      </dsp:nvSpPr>
      <dsp:spPr>
        <a:xfrm>
          <a:off x="539866" y="0"/>
          <a:ext cx="5029199" cy="50291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EDA58-6262-410D-A0F3-E406900F069F}">
      <dsp:nvSpPr>
        <dsp:cNvPr id="0" name=""/>
        <dsp:cNvSpPr/>
      </dsp:nvSpPr>
      <dsp:spPr>
        <a:xfrm>
          <a:off x="3327524" y="504618"/>
          <a:ext cx="1722556" cy="57167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MOH (DPF)</a:t>
          </a:r>
          <a:endParaRPr lang="en-US" sz="1600" b="1" kern="1200"/>
        </a:p>
      </dsp:txBody>
      <dsp:txXfrm>
        <a:off x="3355431" y="532525"/>
        <a:ext cx="1666742" cy="515864"/>
      </dsp:txXfrm>
    </dsp:sp>
    <dsp:sp modelId="{1BFF7D04-FFAD-4515-984D-98349177E609}">
      <dsp:nvSpPr>
        <dsp:cNvPr id="0" name=""/>
        <dsp:cNvSpPr/>
      </dsp:nvSpPr>
      <dsp:spPr>
        <a:xfrm>
          <a:off x="3000430" y="1156027"/>
          <a:ext cx="3516768" cy="571678"/>
        </a:xfrm>
        <a:prstGeom prst="round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Provincial level </a:t>
          </a:r>
          <a:r>
            <a:rPr lang="en-US" sz="16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 Form 16/BCT)</a:t>
          </a:r>
          <a:endParaRPr lang="en-US" sz="1600" b="0" kern="1200"/>
        </a:p>
      </dsp:txBody>
      <dsp:txXfrm>
        <a:off x="3028337" y="1183934"/>
        <a:ext cx="3460954" cy="515864"/>
      </dsp:txXfrm>
    </dsp:sp>
    <dsp:sp modelId="{047AFF53-D6B4-4F12-9710-4B633ACF641F}">
      <dsp:nvSpPr>
        <dsp:cNvPr id="0" name=""/>
        <dsp:cNvSpPr/>
      </dsp:nvSpPr>
      <dsp:spPr>
        <a:xfrm>
          <a:off x="2286011" y="1879968"/>
          <a:ext cx="4988103" cy="904824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District level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( Form 16/BCH)</a:t>
          </a:r>
          <a:endParaRPr lang="en-US" sz="1600" b="0" kern="1200"/>
        </a:p>
      </dsp:txBody>
      <dsp:txXfrm>
        <a:off x="2330181" y="1924138"/>
        <a:ext cx="4899763" cy="816484"/>
      </dsp:txXfrm>
    </dsp:sp>
    <dsp:sp modelId="{B0EAF3B4-4F39-4A54-B284-B81B37D5748D}">
      <dsp:nvSpPr>
        <dsp:cNvPr id="0" name=""/>
        <dsp:cNvSpPr/>
      </dsp:nvSpPr>
      <dsp:spPr>
        <a:xfrm>
          <a:off x="1987357" y="2996233"/>
          <a:ext cx="5556448" cy="1090739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Communal level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1600" b="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Death register(A6/YTCS):</a:t>
          </a:r>
          <a:r>
            <a:rPr lang="en-US" sz="16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name, death date, ethnicity, place of death, causes of death,  physicial be attending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0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 Reporting form (form  for death in community -10/BCX)</a:t>
          </a:r>
          <a:endParaRPr lang="en-US" sz="1600" kern="1200"/>
        </a:p>
      </dsp:txBody>
      <dsp:txXfrm>
        <a:off x="2040602" y="3049478"/>
        <a:ext cx="5449958" cy="984249"/>
      </dsp:txXfrm>
    </dsp:sp>
    <dsp:sp modelId="{A10C6C84-A61F-4338-89DB-54F4A4533AC7}">
      <dsp:nvSpPr>
        <dsp:cNvPr id="0" name=""/>
        <dsp:cNvSpPr/>
      </dsp:nvSpPr>
      <dsp:spPr>
        <a:xfrm>
          <a:off x="1688180" y="4169958"/>
          <a:ext cx="6001553" cy="523743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Village Health Workers/PFP collaborators</a:t>
          </a:r>
        </a:p>
      </dsp:txBody>
      <dsp:txXfrm>
        <a:off x="1713747" y="4195525"/>
        <a:ext cx="5950419" cy="472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A172B-E17B-46B7-BF15-F5F372A54D40}">
      <dsp:nvSpPr>
        <dsp:cNvPr id="0" name=""/>
        <dsp:cNvSpPr/>
      </dsp:nvSpPr>
      <dsp:spPr>
        <a:xfrm rot="5400000">
          <a:off x="2310055" y="-818212"/>
          <a:ext cx="5406132" cy="70425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Civil register and reporting system has been implemented nationwide.</a:t>
          </a:r>
          <a:endParaRPr lang="en-US" alt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Collecting data on deaths &amp; cause of death is integrated with HMIS, the National Health Programs and the functional departments within the Ministry of Health.</a:t>
          </a:r>
          <a:endParaRPr lang="en-US" alt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Data dissemination on death, COD in HSYB yearly</a:t>
          </a:r>
          <a:endParaRPr lang="en-US" alt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The Ministry of Health has applied ICD 10 in hospitals.</a:t>
          </a:r>
        </a:p>
      </dsp:txBody>
      <dsp:txXfrm rot="-5400000">
        <a:off x="1491843" y="263906"/>
        <a:ext cx="6778650" cy="4878320"/>
      </dsp:txXfrm>
    </dsp:sp>
    <dsp:sp modelId="{29BAB57C-AD4D-4B04-A08D-AF8D2D53E3B6}">
      <dsp:nvSpPr>
        <dsp:cNvPr id="0" name=""/>
        <dsp:cNvSpPr/>
      </dsp:nvSpPr>
      <dsp:spPr>
        <a:xfrm>
          <a:off x="246" y="10399"/>
          <a:ext cx="1491350" cy="53894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Archivements</a:t>
          </a:r>
          <a:endParaRPr lang="en-US" sz="2400" kern="1200" dirty="0"/>
        </a:p>
      </dsp:txBody>
      <dsp:txXfrm>
        <a:off x="73048" y="83201"/>
        <a:ext cx="1345746" cy="5243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ABF6A-24DE-4545-B0B0-854791785515}">
      <dsp:nvSpPr>
        <dsp:cNvPr id="0" name=""/>
        <dsp:cNvSpPr/>
      </dsp:nvSpPr>
      <dsp:spPr>
        <a:xfrm rot="5400000">
          <a:off x="3502772" y="-235475"/>
          <a:ext cx="4328160" cy="58811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Dead cases in health facilities accounted for 14% of total deaths, the dead case in community were not recorded in the logbook in CHC.</a:t>
          </a:r>
          <a:endParaRPr lang="en-US" alt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 hospital, doctors typically determine underlying CoD as direct CoD</a:t>
          </a:r>
          <a:endParaRPr lang="en-US" altLang="en-US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26278" y="752302"/>
        <a:ext cx="5669867" cy="3905594"/>
      </dsp:txXfrm>
    </dsp:sp>
    <dsp:sp modelId="{37AF85A7-78F9-4C0F-BC58-B1346A62CCD4}">
      <dsp:nvSpPr>
        <dsp:cNvPr id="0" name=""/>
        <dsp:cNvSpPr/>
      </dsp:nvSpPr>
      <dsp:spPr>
        <a:xfrm>
          <a:off x="3172" y="457188"/>
          <a:ext cx="2723105" cy="44958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Shortcomings</a:t>
          </a:r>
          <a:endParaRPr lang="en-US" altLang="en-US" sz="2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03" y="590119"/>
        <a:ext cx="2457243" cy="42299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ABF6A-24DE-4545-B0B0-854791785515}">
      <dsp:nvSpPr>
        <dsp:cNvPr id="0" name=""/>
        <dsp:cNvSpPr/>
      </dsp:nvSpPr>
      <dsp:spPr>
        <a:xfrm rot="5400000">
          <a:off x="3502772" y="-235475"/>
          <a:ext cx="4328160" cy="58811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The ICD coding practices for causes of death has been implemented in hospital. </a:t>
          </a:r>
          <a:endParaRPr lang="en-US" alt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The WHO’s principles and forms for determining causes of deaths are not applied yet.</a:t>
          </a: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No documents defined the ICD coding of COD from management agencies</a:t>
          </a: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The training on ICD coding has not been paid attention. </a:t>
          </a: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Most of the hospitals are check ICD codes manually on paper, some hospitals have to download software by themselves for serving coding ICD</a:t>
          </a:r>
          <a:endParaRPr 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26278" y="752302"/>
        <a:ext cx="5669867" cy="3905594"/>
      </dsp:txXfrm>
    </dsp:sp>
    <dsp:sp modelId="{37AF85A7-78F9-4C0F-BC58-B1346A62CCD4}">
      <dsp:nvSpPr>
        <dsp:cNvPr id="0" name=""/>
        <dsp:cNvSpPr/>
      </dsp:nvSpPr>
      <dsp:spPr>
        <a:xfrm>
          <a:off x="3172" y="457188"/>
          <a:ext cx="2723105" cy="449582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Shortcomings</a:t>
          </a:r>
          <a:endParaRPr lang="en-US" altLang="en-US" sz="2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03" y="590119"/>
        <a:ext cx="2457243" cy="4229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D0C69-C3D9-4837-9CDC-DD3793A9846B}">
      <dsp:nvSpPr>
        <dsp:cNvPr id="0" name=""/>
        <dsp:cNvSpPr/>
      </dsp:nvSpPr>
      <dsp:spPr>
        <a:xfrm rot="5400000">
          <a:off x="-216600" y="219446"/>
          <a:ext cx="1444001" cy="101080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 </a:t>
          </a:r>
          <a:endParaRPr lang="en-US" sz="2800" kern="1200"/>
        </a:p>
      </dsp:txBody>
      <dsp:txXfrm rot="-5400000">
        <a:off x="1" y="508247"/>
        <a:ext cx="1010801" cy="433200"/>
      </dsp:txXfrm>
    </dsp:sp>
    <dsp:sp modelId="{9A4DC6DF-0E89-4871-8408-F3F8824CE041}">
      <dsp:nvSpPr>
        <dsp:cNvPr id="0" name=""/>
        <dsp:cNvSpPr/>
      </dsp:nvSpPr>
      <dsp:spPr>
        <a:xfrm rot="5400000">
          <a:off x="4189000" y="-3175352"/>
          <a:ext cx="938601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Lack of coordination and sharing of information among units in the health sector and between the health sector and ministries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010802" y="48665"/>
        <a:ext cx="7249179" cy="846963"/>
      </dsp:txXfrm>
    </dsp:sp>
    <dsp:sp modelId="{719D4660-01A3-41F3-AF44-C5C855F2FC8F}">
      <dsp:nvSpPr>
        <dsp:cNvPr id="0" name=""/>
        <dsp:cNvSpPr/>
      </dsp:nvSpPr>
      <dsp:spPr>
        <a:xfrm rot="5400000">
          <a:off x="-216600" y="1518804"/>
          <a:ext cx="1444001" cy="101080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07605"/>
        <a:ext cx="1010801" cy="433200"/>
      </dsp:txXfrm>
    </dsp:sp>
    <dsp:sp modelId="{86F5BD05-5E6E-4411-A4F6-E0818945289A}">
      <dsp:nvSpPr>
        <dsp:cNvPr id="0" name=""/>
        <dsp:cNvSpPr/>
      </dsp:nvSpPr>
      <dsp:spPr>
        <a:xfrm rot="5400000">
          <a:off x="4189000" y="-1875994"/>
          <a:ext cx="938601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 human resources of the health information system are insufficient in number, part-time and less trained in professional statistics.</a:t>
          </a:r>
        </a:p>
      </dsp:txBody>
      <dsp:txXfrm rot="-5400000">
        <a:off x="1010802" y="1348023"/>
        <a:ext cx="7249179" cy="846963"/>
      </dsp:txXfrm>
    </dsp:sp>
    <dsp:sp modelId="{F24F1F46-69AC-4B3F-BEF1-982F9C23C0EF}">
      <dsp:nvSpPr>
        <dsp:cNvPr id="0" name=""/>
        <dsp:cNvSpPr/>
      </dsp:nvSpPr>
      <dsp:spPr>
        <a:xfrm rot="5400000">
          <a:off x="-216600" y="2818161"/>
          <a:ext cx="1444001" cy="101080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06962"/>
        <a:ext cx="1010801" cy="433200"/>
      </dsp:txXfrm>
    </dsp:sp>
    <dsp:sp modelId="{0539A397-EE02-42F7-80F4-F58E7F88008C}">
      <dsp:nvSpPr>
        <dsp:cNvPr id="0" name=""/>
        <dsp:cNvSpPr/>
      </dsp:nvSpPr>
      <dsp:spPr>
        <a:xfrm rot="5400000">
          <a:off x="4189000" y="-576637"/>
          <a:ext cx="938601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 international recommendation on mortality and cause of death has been applied</a:t>
          </a:r>
          <a:r>
            <a:rPr lang="en-US" sz="1600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using VA for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mortality in the community.</a:t>
          </a:r>
        </a:p>
      </dsp:txBody>
      <dsp:txXfrm rot="-5400000">
        <a:off x="1010802" y="2647380"/>
        <a:ext cx="7249179" cy="846963"/>
      </dsp:txXfrm>
    </dsp:sp>
    <dsp:sp modelId="{B47CA934-FCF7-424F-8FD4-B6F8837B0961}">
      <dsp:nvSpPr>
        <dsp:cNvPr id="0" name=""/>
        <dsp:cNvSpPr/>
      </dsp:nvSpPr>
      <dsp:spPr>
        <a:xfrm rot="5400000">
          <a:off x="-216600" y="4117519"/>
          <a:ext cx="1444001" cy="101080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err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406320"/>
        <a:ext cx="1010801" cy="433200"/>
      </dsp:txXfrm>
    </dsp:sp>
    <dsp:sp modelId="{5124F390-6F9D-4288-957C-B43FE2197AA8}">
      <dsp:nvSpPr>
        <dsp:cNvPr id="0" name=""/>
        <dsp:cNvSpPr/>
      </dsp:nvSpPr>
      <dsp:spPr>
        <a:xfrm rot="5400000">
          <a:off x="4189000" y="722719"/>
          <a:ext cx="938601" cy="72949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Limited IT application: lack of unique code for each people, database in poor areas has no connection from many sources.</a:t>
          </a:r>
        </a:p>
      </dsp:txBody>
      <dsp:txXfrm rot="-5400000">
        <a:off x="1010802" y="3946737"/>
        <a:ext cx="7249179" cy="8469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78615-B670-409D-A7E4-7B0F49762A75}">
      <dsp:nvSpPr>
        <dsp:cNvPr id="0" name=""/>
        <dsp:cNvSpPr/>
      </dsp:nvSpPr>
      <dsp:spPr>
        <a:xfrm>
          <a:off x="191321" y="0"/>
          <a:ext cx="2874196" cy="5638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Collaborate with the Ministry of Justice to complete the legal documents on CRVS.</a:t>
          </a:r>
          <a:endParaRPr lang="en-US" sz="1600" kern="1200" dirty="0"/>
        </a:p>
      </dsp:txBody>
      <dsp:txXfrm>
        <a:off x="191321" y="2255520"/>
        <a:ext cx="2874196" cy="2255520"/>
      </dsp:txXfrm>
    </dsp:sp>
    <dsp:sp modelId="{B3B3E50A-04D9-4D19-8904-90F7C19A1413}">
      <dsp:nvSpPr>
        <dsp:cNvPr id="0" name=""/>
        <dsp:cNvSpPr/>
      </dsp:nvSpPr>
      <dsp:spPr>
        <a:xfrm>
          <a:off x="793113" y="338327"/>
          <a:ext cx="1301142" cy="1877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7AF41-01F8-4BE1-966C-D313DF39892E}">
      <dsp:nvSpPr>
        <dsp:cNvPr id="0" name=""/>
        <dsp:cNvSpPr/>
      </dsp:nvSpPr>
      <dsp:spPr>
        <a:xfrm>
          <a:off x="2922309" y="0"/>
          <a:ext cx="1556942" cy="5638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Develop a specific action plan in Health sector</a:t>
          </a:r>
          <a:endParaRPr lang="en-US" sz="1600" kern="1200" dirty="0"/>
        </a:p>
      </dsp:txBody>
      <dsp:txXfrm>
        <a:off x="2922309" y="2255520"/>
        <a:ext cx="1556942" cy="2255520"/>
      </dsp:txXfrm>
    </dsp:sp>
    <dsp:sp modelId="{6DA9EBEA-0D13-4A37-BCDE-095E1174D238}">
      <dsp:nvSpPr>
        <dsp:cNvPr id="0" name=""/>
        <dsp:cNvSpPr/>
      </dsp:nvSpPr>
      <dsp:spPr>
        <a:xfrm>
          <a:off x="3050209" y="338327"/>
          <a:ext cx="1301142" cy="1877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700CD-A1F6-4BFD-9A5F-23FCCF16B839}">
      <dsp:nvSpPr>
        <dsp:cNvPr id="0" name=""/>
        <dsp:cNvSpPr/>
      </dsp:nvSpPr>
      <dsp:spPr>
        <a:xfrm>
          <a:off x="4520777" y="0"/>
          <a:ext cx="1384194" cy="5638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 study the model </a:t>
          </a:r>
          <a:r>
            <a:rPr lang="en-US" sz="1600" kern="120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of </a:t>
          </a: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collecting mortality </a:t>
          </a:r>
          <a:r>
            <a:rPr lang="en-US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 the health sector</a:t>
          </a:r>
        </a:p>
      </dsp:txBody>
      <dsp:txXfrm>
        <a:off x="4520777" y="2255520"/>
        <a:ext cx="1384194" cy="2255520"/>
      </dsp:txXfrm>
    </dsp:sp>
    <dsp:sp modelId="{EC92BF34-0FA4-4B27-B2F0-436A737EDB6B}">
      <dsp:nvSpPr>
        <dsp:cNvPr id="0" name=""/>
        <dsp:cNvSpPr/>
      </dsp:nvSpPr>
      <dsp:spPr>
        <a:xfrm>
          <a:off x="4562303" y="338327"/>
          <a:ext cx="1301142" cy="1877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316FF-3FC6-4C61-8C56-140F59AF0E41}">
      <dsp:nvSpPr>
        <dsp:cNvPr id="0" name=""/>
        <dsp:cNvSpPr/>
      </dsp:nvSpPr>
      <dsp:spPr>
        <a:xfrm>
          <a:off x="5946498" y="0"/>
          <a:ext cx="1384194" cy="5638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Capacity</a:t>
          </a:r>
          <a:r>
            <a:rPr lang="en-US" sz="1600" kern="1200" baseline="0" smtClean="0">
              <a:latin typeface="Times New Roman" panose="02020603050405020304" pitchFamily="18" charset="0"/>
              <a:cs typeface="Times New Roman" panose="02020603050405020304" pitchFamily="18" charset="0"/>
            </a:rPr>
            <a:t> building for medical staff on identify underlying COD and ICD coding practice </a:t>
          </a:r>
          <a:endParaRPr lang="en-US" sz="1600" kern="1200"/>
        </a:p>
      </dsp:txBody>
      <dsp:txXfrm>
        <a:off x="5946498" y="2255520"/>
        <a:ext cx="1384194" cy="2255520"/>
      </dsp:txXfrm>
    </dsp:sp>
    <dsp:sp modelId="{88815439-9C96-48BB-BF9B-77D2024E5267}">
      <dsp:nvSpPr>
        <dsp:cNvPr id="0" name=""/>
        <dsp:cNvSpPr/>
      </dsp:nvSpPr>
      <dsp:spPr>
        <a:xfrm>
          <a:off x="5988023" y="338327"/>
          <a:ext cx="1301142" cy="1877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7FD40-22E7-4169-9A8B-41609A1958EE}">
      <dsp:nvSpPr>
        <dsp:cNvPr id="0" name=""/>
        <dsp:cNvSpPr/>
      </dsp:nvSpPr>
      <dsp:spPr>
        <a:xfrm>
          <a:off x="7372218" y="0"/>
          <a:ext cx="1384194" cy="56388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Applying advance IT on colleting, analyzing, transmitting and sharing data on deads, COD</a:t>
          </a:r>
          <a:endParaRPr lang="en-US" sz="1600" kern="1200" dirty="0"/>
        </a:p>
      </dsp:txBody>
      <dsp:txXfrm>
        <a:off x="7372218" y="2255520"/>
        <a:ext cx="1384194" cy="2255520"/>
      </dsp:txXfrm>
    </dsp:sp>
    <dsp:sp modelId="{1FCB6341-1588-4FD5-A358-754BA9F30880}">
      <dsp:nvSpPr>
        <dsp:cNvPr id="0" name=""/>
        <dsp:cNvSpPr/>
      </dsp:nvSpPr>
      <dsp:spPr>
        <a:xfrm>
          <a:off x="7413744" y="338327"/>
          <a:ext cx="1301142" cy="18777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0C063-CF2E-4C5A-BB1F-67D52609D12F}">
      <dsp:nvSpPr>
        <dsp:cNvPr id="0" name=""/>
        <dsp:cNvSpPr/>
      </dsp:nvSpPr>
      <dsp:spPr>
        <a:xfrm>
          <a:off x="0" y="4505229"/>
          <a:ext cx="8061960" cy="8458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83490-2248-45FB-B574-2E1EDB411036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265ED-179F-4BA7-8FB5-4DCE7E4FA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49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2AF23-C243-45A6-B7FB-380B03564DDB}" type="datetimeFigureOut">
              <a:rPr lang="en-US" smtClean="0"/>
              <a:pPr/>
              <a:t>11/14/2017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48F25-EE8F-4038-BE71-30C53E4387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8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3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aseline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3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Char char="-"/>
            </a:pPr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30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A8AF02-DCC7-439A-A9B9-2E2E7447BEA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 sz="800" dirty="0" smtClean="0"/>
              <a:t/>
            </a:r>
            <a:br>
              <a:rPr lang="en-GB" sz="800" dirty="0" smtClean="0"/>
            </a:br>
            <a:endParaRPr lang="en-GB" sz="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E5B27-1561-F640-AEF6-77E2921F34A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232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None/>
            </a:pP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03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F86A89-94E5-4263-800F-C42F1672887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9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50921-FAB1-4F6B-BF79-CF57680F707E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48F25-EE8F-4038-BE71-30C53E4387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80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894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66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554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3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67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701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583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04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03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2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DFDB-F03D-488A-BCE7-66AE991E2807}" type="datetimeFigureOut">
              <a:rPr lang="vi-VN" smtClean="0"/>
              <a:pPr/>
              <a:t>14/11/2017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6ACF-EC27-4706-B377-11F230C42A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848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Excel_97-2003_Worksheet1.xls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7.jpeg"/><Relationship Id="rId5" Type="http://schemas.openxmlformats.org/officeDocument/2006/relationships/image" Target="../media/image15.png"/><Relationship Id="rId10" Type="http://schemas.openxmlformats.org/officeDocument/2006/relationships/image" Target="../media/image6.emf"/><Relationship Id="rId4" Type="http://schemas.openxmlformats.org/officeDocument/2006/relationships/image" Target="../media/image14.pn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066800"/>
            <a:ext cx="85344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REGISTRATION </a:t>
            </a:r>
            <a:r>
              <a:rPr lang="en-US" sz="3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&amp; </a:t>
            </a:r>
            <a:r>
              <a:rPr lang="en-US" sz="3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COLLECTING </a:t>
            </a:r>
            <a:r>
              <a:rPr lang="en-US" sz="3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DATA 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ON CAUSE OF DEALTH IN HEALTH SECTOR</a:t>
            </a:r>
            <a:endParaRPr lang="en-GB" sz="3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Hoang Thanh Huong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MD,MPH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DPF-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Health, Vietnam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967355"/>
              </p:ext>
            </p:extLst>
          </p:nvPr>
        </p:nvGraphicFramePr>
        <p:xfrm>
          <a:off x="381000" y="12192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3048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SITUATION OF HIS</a:t>
            </a:r>
            <a:endParaRPr lang="en-US" sz="30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967355"/>
              </p:ext>
            </p:extLst>
          </p:nvPr>
        </p:nvGraphicFramePr>
        <p:xfrm>
          <a:off x="381000" y="12192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3048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0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SITUATION OF HIS</a:t>
            </a:r>
            <a:endParaRPr lang="en-US" sz="30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0"/>
            <a:ext cx="8458200" cy="625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altLang="en-US" sz="3200" i="1">
                <a:latin typeface=".VnTime" pitchFamily="34" charset="0"/>
              </a:rPr>
              <a:t>The causes of shortcomings</a:t>
            </a:r>
            <a:endParaRPr lang="en-US" sz="3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01629"/>
              </p:ext>
            </p:extLst>
          </p:nvPr>
        </p:nvGraphicFramePr>
        <p:xfrm>
          <a:off x="457200" y="778396"/>
          <a:ext cx="8305800" cy="534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24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30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7393963"/>
              </p:ext>
            </p:extLst>
          </p:nvPr>
        </p:nvGraphicFramePr>
        <p:xfrm>
          <a:off x="381000" y="1219200"/>
          <a:ext cx="8763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5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1739900" y="1798638"/>
            <a:ext cx="4240213" cy="2816225"/>
          </a:xfrm>
          <a:custGeom>
            <a:avLst/>
            <a:gdLst>
              <a:gd name="T0" fmla="*/ 2444750 w 2671"/>
              <a:gd name="T1" fmla="*/ 2816225 h 1974"/>
              <a:gd name="T2" fmla="*/ 3155950 w 2671"/>
              <a:gd name="T3" fmla="*/ 2351134 h 1974"/>
              <a:gd name="T4" fmla="*/ 2805113 w 2671"/>
              <a:gd name="T5" fmla="*/ 2348281 h 1974"/>
              <a:gd name="T6" fmla="*/ 3230562 w 2671"/>
              <a:gd name="T7" fmla="*/ 1499419 h 1974"/>
              <a:gd name="T8" fmla="*/ 4240213 w 2671"/>
              <a:gd name="T9" fmla="*/ 1027195 h 1974"/>
              <a:gd name="T10" fmla="*/ 4129088 w 2671"/>
              <a:gd name="T11" fmla="*/ 282479 h 1974"/>
              <a:gd name="T12" fmla="*/ 2859088 w 2671"/>
              <a:gd name="T13" fmla="*/ 1050021 h 1974"/>
              <a:gd name="T14" fmla="*/ 2443163 w 2671"/>
              <a:gd name="T15" fmla="*/ 1963083 h 1974"/>
              <a:gd name="T16" fmla="*/ 1884363 w 2671"/>
              <a:gd name="T17" fmla="*/ 990101 h 1974"/>
              <a:gd name="T18" fmla="*/ 55563 w 2671"/>
              <a:gd name="T19" fmla="*/ 0 h 1974"/>
              <a:gd name="T20" fmla="*/ 330200 w 2671"/>
              <a:gd name="T21" fmla="*/ 951582 h 1974"/>
              <a:gd name="T22" fmla="*/ 1630363 w 2671"/>
              <a:gd name="T23" fmla="*/ 1499419 h 1974"/>
              <a:gd name="T24" fmla="*/ 2030413 w 2671"/>
              <a:gd name="T25" fmla="*/ 2351134 h 1974"/>
              <a:gd name="T26" fmla="*/ 1682750 w 2671"/>
              <a:gd name="T27" fmla="*/ 2366828 h 1974"/>
              <a:gd name="T28" fmla="*/ 2444750 w 2671"/>
              <a:gd name="T29" fmla="*/ 2816225 h 197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671"/>
              <a:gd name="T46" fmla="*/ 0 h 1974"/>
              <a:gd name="T47" fmla="*/ 2671 w 2671"/>
              <a:gd name="T48" fmla="*/ 1974 h 197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671" h="1974">
                <a:moveTo>
                  <a:pt x="1540" y="1974"/>
                </a:moveTo>
                <a:lnTo>
                  <a:pt x="1988" y="1648"/>
                </a:lnTo>
                <a:lnTo>
                  <a:pt x="1767" y="1646"/>
                </a:lnTo>
                <a:cubicBezTo>
                  <a:pt x="1783" y="1535"/>
                  <a:pt x="1790" y="1307"/>
                  <a:pt x="2035" y="1051"/>
                </a:cubicBezTo>
                <a:cubicBezTo>
                  <a:pt x="2280" y="795"/>
                  <a:pt x="2663" y="728"/>
                  <a:pt x="2671" y="720"/>
                </a:cubicBezTo>
                <a:cubicBezTo>
                  <a:pt x="2663" y="728"/>
                  <a:pt x="2606" y="206"/>
                  <a:pt x="2601" y="198"/>
                </a:cubicBezTo>
                <a:cubicBezTo>
                  <a:pt x="2590" y="195"/>
                  <a:pt x="2069" y="384"/>
                  <a:pt x="1801" y="736"/>
                </a:cubicBezTo>
                <a:cubicBezTo>
                  <a:pt x="1533" y="1088"/>
                  <a:pt x="1528" y="1387"/>
                  <a:pt x="1539" y="1376"/>
                </a:cubicBezTo>
                <a:cubicBezTo>
                  <a:pt x="1528" y="1376"/>
                  <a:pt x="1603" y="1190"/>
                  <a:pt x="1187" y="694"/>
                </a:cubicBezTo>
                <a:cubicBezTo>
                  <a:pt x="771" y="198"/>
                  <a:pt x="196" y="15"/>
                  <a:pt x="35" y="0"/>
                </a:cubicBezTo>
                <a:cubicBezTo>
                  <a:pt x="0" y="84"/>
                  <a:pt x="188" y="586"/>
                  <a:pt x="208" y="667"/>
                </a:cubicBezTo>
                <a:cubicBezTo>
                  <a:pt x="456" y="667"/>
                  <a:pt x="760" y="790"/>
                  <a:pt x="1027" y="1051"/>
                </a:cubicBezTo>
                <a:cubicBezTo>
                  <a:pt x="1294" y="1312"/>
                  <a:pt x="1272" y="1558"/>
                  <a:pt x="1279" y="1648"/>
                </a:cubicBezTo>
                <a:cubicBezTo>
                  <a:pt x="1240" y="1657"/>
                  <a:pt x="1065" y="1654"/>
                  <a:pt x="1060" y="1659"/>
                </a:cubicBezTo>
                <a:cubicBezTo>
                  <a:pt x="1055" y="1659"/>
                  <a:pt x="1540" y="1974"/>
                  <a:pt x="1540" y="1974"/>
                </a:cubicBezTo>
                <a:close/>
              </a:path>
            </a:pathLst>
          </a:custGeom>
          <a:solidFill>
            <a:srgbClr val="0053A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solidFill>
                  <a:srgbClr val="CC3300"/>
                </a:solidFill>
                <a:latin typeface="Tahoma" pitchFamily="34" charset="0"/>
              </a:rPr>
              <a:t>Identify CoD &amp; Death registration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3352800"/>
            <a:ext cx="3656013" cy="19573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sector provide death notification </a:t>
            </a:r>
          </a:p>
          <a:p>
            <a:pPr marL="0" indent="0" algn="ctr" eaLnBrk="1" hangingPunct="1">
              <a:buFontTx/>
              <a:buNone/>
            </a:pPr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(including COD)</a:t>
            </a:r>
          </a:p>
        </p:txBody>
      </p:sp>
      <p:pic>
        <p:nvPicPr>
          <p:cNvPr id="107008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28600" y="1066800"/>
            <a:ext cx="2324100" cy="1963738"/>
          </a:xfrm>
          <a:prstGeom prst="rect">
            <a:avLst/>
          </a:prstGeom>
          <a:noFill/>
          <a:effectLst>
            <a:outerShdw dist="135003" dir="7871156" algn="ctr" rotWithShape="0">
              <a:srgbClr val="00274F"/>
            </a:outerShdw>
          </a:effec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10200" y="3271085"/>
            <a:ext cx="3657600" cy="140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Justice sector provide death certificate</a:t>
            </a:r>
          </a:p>
          <a:p>
            <a:pPr eaLnBrk="0" hangingPunct="0">
              <a:spcBef>
                <a:spcPct val="20000"/>
              </a:spcBef>
            </a:pPr>
            <a:endParaRPr lang="en-GB" sz="2800" b="1" dirty="0">
              <a:solidFill>
                <a:srgbClr val="FFFF66"/>
              </a:solidFill>
              <a:latin typeface=".VnArial Narrow" pitchFamily="34" charset="0"/>
              <a:cs typeface="Lucida Sans Unicode" pitchFamily="34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756025" y="1739900"/>
            <a:ext cx="844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GB" sz="8800" b="1" dirty="0">
                <a:solidFill>
                  <a:srgbClr val="B4B4E1"/>
                </a:solidFill>
              </a:rPr>
              <a:t>+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295400" y="4903512"/>
            <a:ext cx="61666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Achieve objectives in National action Programme on CRVS</a:t>
            </a:r>
            <a:endParaRPr lang="en-GB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462044" y="4453009"/>
            <a:ext cx="877888" cy="1143000"/>
          </a:xfrm>
          <a:custGeom>
            <a:avLst/>
            <a:gdLst>
              <a:gd name="T0" fmla="*/ 0 w 612"/>
              <a:gd name="T1" fmla="*/ 494909 h 633"/>
              <a:gd name="T2" fmla="*/ 240989 w 612"/>
              <a:gd name="T3" fmla="*/ 908050 h 633"/>
              <a:gd name="T4" fmla="*/ 590996 w 612"/>
              <a:gd name="T5" fmla="*/ 334243 h 633"/>
              <a:gd name="T6" fmla="*/ 877888 w 612"/>
              <a:gd name="T7" fmla="*/ 12911 h 633"/>
              <a:gd name="T8" fmla="*/ 487716 w 612"/>
              <a:gd name="T9" fmla="*/ 299814 h 633"/>
              <a:gd name="T10" fmla="*/ 218038 w 612"/>
              <a:gd name="T11" fmla="*/ 690003 h 633"/>
              <a:gd name="T12" fmla="*/ 0 w 612"/>
              <a:gd name="T13" fmla="*/ 494909 h 6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12"/>
              <a:gd name="T22" fmla="*/ 0 h 633"/>
              <a:gd name="T23" fmla="*/ 612 w 612"/>
              <a:gd name="T24" fmla="*/ 633 h 6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12" h="633">
                <a:moveTo>
                  <a:pt x="0" y="345"/>
                </a:moveTo>
                <a:cubicBezTo>
                  <a:pt x="85" y="510"/>
                  <a:pt x="92" y="633"/>
                  <a:pt x="168" y="633"/>
                </a:cubicBezTo>
                <a:cubicBezTo>
                  <a:pt x="264" y="629"/>
                  <a:pt x="332" y="361"/>
                  <a:pt x="412" y="233"/>
                </a:cubicBezTo>
                <a:cubicBezTo>
                  <a:pt x="492" y="105"/>
                  <a:pt x="564" y="45"/>
                  <a:pt x="612" y="9"/>
                </a:cubicBezTo>
                <a:cubicBezTo>
                  <a:pt x="600" y="0"/>
                  <a:pt x="484" y="21"/>
                  <a:pt x="340" y="209"/>
                </a:cubicBezTo>
                <a:cubicBezTo>
                  <a:pt x="196" y="397"/>
                  <a:pt x="196" y="445"/>
                  <a:pt x="152" y="481"/>
                </a:cubicBezTo>
                <a:cubicBezTo>
                  <a:pt x="84" y="421"/>
                  <a:pt x="37" y="376"/>
                  <a:pt x="0" y="345"/>
                </a:cubicBezTo>
                <a:close/>
              </a:path>
            </a:pathLst>
          </a:custGeom>
          <a:solidFill>
            <a:srgbClr val="B4B4E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70090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3466"/>
              </a:clrFrom>
              <a:clrTo>
                <a:srgbClr val="0034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7065" y="1101726"/>
            <a:ext cx="2022475" cy="2071687"/>
          </a:xfrm>
          <a:prstGeom prst="rect">
            <a:avLst/>
          </a:prstGeom>
          <a:noFill/>
          <a:effectLst>
            <a:outerShdw dist="125724" dir="8100000" algn="ctr" rotWithShape="0">
              <a:srgbClr val="00274F"/>
            </a:outerShdw>
          </a:effectLst>
        </p:spPr>
      </p:pic>
    </p:spTree>
    <p:extLst>
      <p:ext uri="{BB962C8B-B14F-4D97-AF65-F5344CB8AC3E}">
        <p14:creationId xmlns:p14="http://schemas.microsoft.com/office/powerpoint/2010/main" val="88787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4422"/>
            <a:ext cx="3200400" cy="178595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098" name="Picture 2" descr="C:\Users\TINH\Desktop\4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5715000" cy="60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5099" y="452735"/>
            <a:ext cx="8167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it-IT" sz="3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+mj-cs"/>
              </a:rPr>
              <a:t>OUTLINE OF PRESENTATION</a:t>
            </a:r>
            <a:endParaRPr lang="en-GB" sz="3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6840671"/>
              </p:ext>
            </p:extLst>
          </p:nvPr>
        </p:nvGraphicFramePr>
        <p:xfrm>
          <a:off x="25400" y="1143000"/>
          <a:ext cx="8732823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313" y="3135983"/>
            <a:ext cx="36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smtClean="0"/>
          </a:p>
          <a:p>
            <a:r>
              <a:rPr lang="en-US" sz="2800" b="1" smtClean="0"/>
              <a:t>2</a:t>
            </a:r>
            <a:endParaRPr lang="en-US" sz="2800" b="1"/>
          </a:p>
        </p:txBody>
      </p:sp>
      <p:sp>
        <p:nvSpPr>
          <p:cNvPr id="8" name="TextBox 7"/>
          <p:cNvSpPr txBox="1"/>
          <p:nvPr/>
        </p:nvSpPr>
        <p:spPr>
          <a:xfrm>
            <a:off x="769272" y="1952655"/>
            <a:ext cx="317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1</a:t>
            </a:r>
            <a:endParaRPr lang="en-US" sz="2800" b="1"/>
          </a:p>
        </p:txBody>
      </p:sp>
      <p:sp>
        <p:nvSpPr>
          <p:cNvPr id="9" name="TextBox 8"/>
          <p:cNvSpPr txBox="1"/>
          <p:nvPr/>
        </p:nvSpPr>
        <p:spPr>
          <a:xfrm>
            <a:off x="595099" y="4103996"/>
            <a:ext cx="273222" cy="192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smtClean="0"/>
          </a:p>
          <a:p>
            <a:endParaRPr lang="en-US" sz="2000" b="1"/>
          </a:p>
          <a:p>
            <a:endParaRPr lang="en-US" sz="2000" b="1" smtClean="0"/>
          </a:p>
          <a:p>
            <a:r>
              <a:rPr lang="en-US" sz="2800" b="1" smtClean="0"/>
              <a:t>3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42877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ntent Placeholder 74"/>
          <p:cNvSpPr>
            <a:spLocks noGrp="1"/>
          </p:cNvSpPr>
          <p:nvPr>
            <p:ph idx="1"/>
          </p:nvPr>
        </p:nvSpPr>
        <p:spPr>
          <a:xfrm rot="20075111">
            <a:off x="5068082" y="3682174"/>
            <a:ext cx="1471426" cy="123444"/>
          </a:xfrm>
          <a:solidFill>
            <a:srgbClr val="C0C0C0"/>
          </a:solidFill>
          <a:ln>
            <a:noFill/>
          </a:ln>
          <a:scene3d>
            <a:camera prst="perspectiveRelaxed">
              <a:rot lat="21273599" lon="0" rev="0"/>
            </a:camera>
            <a:lightRig rig="soft" dir="t">
              <a:rot lat="0" lon="0" rev="21594000"/>
            </a:lightRig>
          </a:scene3d>
          <a:sp3d>
            <a:bevelT w="25400" h="25400" prst="coolSlant"/>
            <a:bevelB w="25400" h="254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746" name="Isosceles Triangle 3"/>
          <p:cNvSpPr>
            <a:spLocks noChangeArrowheads="1"/>
          </p:cNvSpPr>
          <p:nvPr/>
        </p:nvSpPr>
        <p:spPr bwMode="auto">
          <a:xfrm rot="-6951018">
            <a:off x="5253832" y="3918743"/>
            <a:ext cx="1187450" cy="1274763"/>
          </a:xfrm>
          <a:prstGeom prst="triangle">
            <a:avLst>
              <a:gd name="adj" fmla="val 36190"/>
            </a:avLst>
          </a:prstGeom>
          <a:gradFill rotWithShape="1">
            <a:gsLst>
              <a:gs pos="0">
                <a:srgbClr val="BBCDD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47" name="Freeform 41"/>
          <p:cNvSpPr>
            <a:spLocks/>
          </p:cNvSpPr>
          <p:nvPr/>
        </p:nvSpPr>
        <p:spPr bwMode="auto">
          <a:xfrm>
            <a:off x="2959100" y="4330700"/>
            <a:ext cx="3200400" cy="1165225"/>
          </a:xfrm>
          <a:custGeom>
            <a:avLst/>
            <a:gdLst>
              <a:gd name="T0" fmla="*/ 0 w 1828800"/>
              <a:gd name="T1" fmla="*/ 647522 h 1045029"/>
              <a:gd name="T2" fmla="*/ 2823046 w 1828800"/>
              <a:gd name="T3" fmla="*/ 780686 h 1045029"/>
              <a:gd name="T4" fmla="*/ 1216616 w 1828800"/>
              <a:gd name="T5" fmla="*/ 0 h 1045029"/>
              <a:gd name="T6" fmla="*/ 8763504 w 1828800"/>
              <a:gd name="T7" fmla="*/ 0 h 1045029"/>
              <a:gd name="T8" fmla="*/ 7135558 w 1828800"/>
              <a:gd name="T9" fmla="*/ 780686 h 1045029"/>
              <a:gd name="T10" fmla="*/ 10062515 w 1828800"/>
              <a:gd name="T11" fmla="*/ 647522 h 1045029"/>
              <a:gd name="T12" fmla="*/ 5031261 w 1828800"/>
              <a:gd name="T13" fmla="*/ 1268614 h 1045029"/>
              <a:gd name="T14" fmla="*/ 0 w 1828800"/>
              <a:gd name="T15" fmla="*/ 647522 h 10450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28800"/>
              <a:gd name="T25" fmla="*/ 0 h 1045029"/>
              <a:gd name="T26" fmla="*/ 1828800 w 1828800"/>
              <a:gd name="T27" fmla="*/ 1045029 h 10450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28800" h="1045029">
                <a:moveTo>
                  <a:pt x="0" y="533400"/>
                </a:moveTo>
                <a:lnTo>
                  <a:pt x="513071" y="643095"/>
                </a:lnTo>
                <a:lnTo>
                  <a:pt x="221112" y="0"/>
                </a:lnTo>
                <a:lnTo>
                  <a:pt x="1592712" y="0"/>
                </a:lnTo>
                <a:lnTo>
                  <a:pt x="1296843" y="643095"/>
                </a:lnTo>
                <a:lnTo>
                  <a:pt x="1828800" y="533400"/>
                </a:lnTo>
                <a:lnTo>
                  <a:pt x="914400" y="1045029"/>
                </a:lnTo>
                <a:lnTo>
                  <a:pt x="0" y="53340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629FB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" name="AutoShape 56"/>
          <p:cNvSpPr>
            <a:spLocks noChangeArrowheads="1"/>
          </p:cNvSpPr>
          <p:nvPr/>
        </p:nvSpPr>
        <p:spPr bwMode="auto">
          <a:xfrm>
            <a:off x="1555583" y="2752388"/>
            <a:ext cx="6110867" cy="3302056"/>
          </a:xfrm>
          <a:prstGeom prst="blockArc">
            <a:avLst>
              <a:gd name="adj1" fmla="val 21523556"/>
              <a:gd name="adj2" fmla="val 21296374"/>
              <a:gd name="adj3" fmla="val 9834"/>
            </a:avLst>
          </a:prstGeom>
          <a:gradFill>
            <a:gsLst>
              <a:gs pos="0">
                <a:srgbClr val="BFBFBF"/>
              </a:gs>
              <a:gs pos="35000">
                <a:srgbClr val="7F7F7F"/>
              </a:gs>
              <a:gs pos="100000">
                <a:srgbClr val="FFFFFF">
                  <a:alpha val="0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perspectiveRelaxed" fov="0">
              <a:rot lat="19200000" lon="0" rev="0"/>
            </a:camera>
            <a:lightRig rig="threePt" dir="t"/>
          </a:scene3d>
          <a:sp3d prstMaterial="legacyMatte">
            <a:extrusionClr>
              <a:srgbClr val="D5D5D5"/>
            </a:extrusionClr>
          </a:sp3d>
        </p:spPr>
        <p:txBody>
          <a:bodyPr wrap="none" anchor="ctr">
            <a:flatTx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gray">
          <a:xfrm>
            <a:off x="0" y="228600"/>
            <a:ext cx="9144000" cy="70785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/>
            <a:r>
              <a:rPr lang="en-GB" sz="30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ROLE OF DEATH STATISTICS AND COD</a:t>
            </a:r>
            <a:endParaRPr lang="en-US" sz="300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5460000" flipH="1">
            <a:off x="5979732" y="3354814"/>
            <a:ext cx="138573" cy="2572607"/>
          </a:xfrm>
          <a:prstGeom prst="rect">
            <a:avLst/>
          </a:prstGeom>
          <a:solidFill>
            <a:srgbClr val="C0C0C0"/>
          </a:solidFill>
          <a:ln>
            <a:noFill/>
          </a:ln>
          <a:scene3d>
            <a:camera prst="perspectiveRelaxed">
              <a:rot lat="21273599" lon="0" rev="0"/>
            </a:camera>
            <a:lightRig rig="soft" dir="t">
              <a:rot lat="0" lon="0" rev="21594000"/>
            </a:lightRig>
          </a:scene3d>
          <a:sp3d>
            <a:bevelT w="25400" h="25400" prst="coolSlant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53" name="Isosceles Triangle 8"/>
          <p:cNvSpPr>
            <a:spLocks noChangeArrowheads="1"/>
          </p:cNvSpPr>
          <p:nvPr/>
        </p:nvSpPr>
        <p:spPr bwMode="auto">
          <a:xfrm rot="7572723" flipH="1">
            <a:off x="2697957" y="4161631"/>
            <a:ext cx="1020762" cy="1133475"/>
          </a:xfrm>
          <a:prstGeom prst="triangle">
            <a:avLst>
              <a:gd name="adj" fmla="val 60616"/>
            </a:avLst>
          </a:prstGeom>
          <a:gradFill rotWithShape="1">
            <a:gsLst>
              <a:gs pos="0">
                <a:srgbClr val="BBCDDD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220000" flipH="1">
            <a:off x="3135262" y="3066700"/>
            <a:ext cx="134126" cy="2568356"/>
          </a:xfrm>
          <a:prstGeom prst="rect">
            <a:avLst/>
          </a:prstGeom>
          <a:solidFill>
            <a:srgbClr val="C0C0C0"/>
          </a:solidFill>
          <a:ln>
            <a:noFill/>
          </a:ln>
          <a:scene3d>
            <a:camera prst="perspectiveRelaxed">
              <a:rot lat="21273599" lon="0" rev="0"/>
            </a:camera>
            <a:lightRig rig="soft" dir="t">
              <a:rot lat="0" lon="0" rev="21594000"/>
            </a:lightRig>
          </a:scene3d>
          <a:sp3d>
            <a:bevelT w="25400" h="25400" prst="coolSlant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3000000" flipH="1">
            <a:off x="4383463" y="2421182"/>
            <a:ext cx="134168" cy="2576003"/>
          </a:xfrm>
          <a:prstGeom prst="rect">
            <a:avLst/>
          </a:prstGeom>
          <a:solidFill>
            <a:srgbClr val="C0C0C0"/>
          </a:solidFill>
          <a:ln>
            <a:noFill/>
          </a:ln>
          <a:scene3d>
            <a:camera prst="perspectiveRelaxed" fov="2700000">
              <a:rot lat="18600000" lon="0" rev="0"/>
            </a:camera>
            <a:lightRig rig="soft" dir="t">
              <a:rot lat="0" lon="0" rev="21594000"/>
            </a:lightRig>
          </a:scene3d>
          <a:sp3d>
            <a:bevelT w="25400" h="25400" prst="coolSlant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600000">
            <a:off x="3551212" y="2501259"/>
            <a:ext cx="134168" cy="2576209"/>
          </a:xfrm>
          <a:prstGeom prst="rect">
            <a:avLst/>
          </a:prstGeom>
          <a:solidFill>
            <a:srgbClr val="C0C0C0"/>
          </a:solidFill>
          <a:ln>
            <a:noFill/>
          </a:ln>
          <a:scene3d>
            <a:camera prst="perspectiveRelaxed">
              <a:rot lat="18600000" lon="0" rev="0"/>
            </a:camera>
            <a:lightRig rig="soft" dir="t">
              <a:rot lat="0" lon="0" rev="1800000"/>
            </a:lightRig>
          </a:scene3d>
          <a:sp3d>
            <a:bevelT w="25400" h="25400" prst="coolSlant"/>
            <a:bevelB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57" name="Oval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6" r="10101"/>
          <a:stretch>
            <a:fillRect/>
          </a:stretch>
        </p:blipFill>
        <p:spPr bwMode="auto">
          <a:xfrm>
            <a:off x="682625" y="3789363"/>
            <a:ext cx="1722438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Oval 1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8" r="8856"/>
          <a:stretch>
            <a:fillRect/>
          </a:stretch>
        </p:blipFill>
        <p:spPr bwMode="auto">
          <a:xfrm>
            <a:off x="3886200" y="2674938"/>
            <a:ext cx="16589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Oval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10971"/>
          <a:stretch>
            <a:fillRect/>
          </a:stretch>
        </p:blipFill>
        <p:spPr bwMode="auto">
          <a:xfrm>
            <a:off x="2103438" y="2886075"/>
            <a:ext cx="15621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Oval 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r="9993"/>
          <a:stretch>
            <a:fillRect/>
          </a:stretch>
        </p:blipFill>
        <p:spPr bwMode="gray">
          <a:xfrm>
            <a:off x="7140575" y="4271963"/>
            <a:ext cx="16764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854450"/>
            <a:ext cx="1323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825" y="2754313"/>
            <a:ext cx="1323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910388" y="3871913"/>
            <a:ext cx="1323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" descr="C:\Documents and Settings\jaewook\Desktop\Eng\그림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951163"/>
            <a:ext cx="1323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65" name="Group 65"/>
          <p:cNvGrpSpPr>
            <a:grpSpLocks/>
          </p:cNvGrpSpPr>
          <p:nvPr/>
        </p:nvGrpSpPr>
        <p:grpSpPr bwMode="auto">
          <a:xfrm>
            <a:off x="3852863" y="1438275"/>
            <a:ext cx="1847850" cy="1630363"/>
            <a:chOff x="3247" y="864"/>
            <a:chExt cx="802" cy="794"/>
          </a:xfrm>
        </p:grpSpPr>
        <p:sp>
          <p:nvSpPr>
            <p:cNvPr id="31814" name="Oval 66"/>
            <p:cNvSpPr>
              <a:spLocks noChangeAspect="1" noChangeArrowheads="1"/>
            </p:cNvSpPr>
            <p:nvPr/>
          </p:nvSpPr>
          <p:spPr bwMode="gray">
            <a:xfrm rot="21594119" flipH="1">
              <a:off x="3247" y="864"/>
              <a:ext cx="802" cy="794"/>
            </a:xfrm>
            <a:prstGeom prst="ellipse">
              <a:avLst/>
            </a:prstGeom>
            <a:gradFill rotWithShape="1">
              <a:gsLst>
                <a:gs pos="0">
                  <a:srgbClr val="C06500"/>
                </a:gs>
                <a:gs pos="100000">
                  <a:srgbClr val="FFA543"/>
                </a:gs>
              </a:gsLst>
              <a:lin ang="5400000" scaled="1"/>
            </a:gradFill>
            <a:ln w="6350" algn="ctr">
              <a:solidFill>
                <a:srgbClr val="C065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31815" name="Picture 67" descr="Pictur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35" y="876"/>
              <a:ext cx="615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6" name="Picture 68" descr="tawo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" y="1400"/>
              <a:ext cx="706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6" name="Group 74"/>
          <p:cNvGrpSpPr>
            <a:grpSpLocks/>
          </p:cNvGrpSpPr>
          <p:nvPr/>
        </p:nvGrpSpPr>
        <p:grpSpPr bwMode="auto">
          <a:xfrm>
            <a:off x="422275" y="2381250"/>
            <a:ext cx="1728788" cy="1717675"/>
            <a:chOff x="3802" y="2326"/>
            <a:chExt cx="668" cy="686"/>
          </a:xfrm>
        </p:grpSpPr>
        <p:sp>
          <p:nvSpPr>
            <p:cNvPr id="31811" name="Oval 75"/>
            <p:cNvSpPr>
              <a:spLocks noChangeArrowheads="1"/>
            </p:cNvSpPr>
            <p:nvPr/>
          </p:nvSpPr>
          <p:spPr bwMode="gray">
            <a:xfrm rot="21594119" flipH="1">
              <a:off x="3802" y="2326"/>
              <a:ext cx="668" cy="686"/>
            </a:xfrm>
            <a:prstGeom prst="ellipse">
              <a:avLst/>
            </a:prstGeom>
            <a:gradFill rotWithShape="1">
              <a:gsLst>
                <a:gs pos="0">
                  <a:srgbClr val="6110CE"/>
                </a:gs>
                <a:gs pos="100000">
                  <a:srgbClr val="9651F1"/>
                </a:gs>
              </a:gsLst>
              <a:lin ang="5400000" scaled="1"/>
            </a:gradFill>
            <a:ln w="6350" algn="ctr">
              <a:solidFill>
                <a:srgbClr val="6110CE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31812" name="Picture 76" descr="Picture2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80" y="2336"/>
              <a:ext cx="511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3" name="Picture 77" descr="tawon"/>
            <p:cNvPicPr>
              <a:picLocks noChangeArrowheads="1"/>
            </p:cNvPicPr>
            <p:nvPr/>
          </p:nvPicPr>
          <p:blipFill>
            <a:blip r:embed="rId9" cstate="print">
              <a:lum bright="6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" y="2731"/>
              <a:ext cx="623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67" name="Group 78"/>
          <p:cNvGrpSpPr>
            <a:grpSpLocks/>
          </p:cNvGrpSpPr>
          <p:nvPr/>
        </p:nvGrpSpPr>
        <p:grpSpPr bwMode="auto">
          <a:xfrm>
            <a:off x="1997075" y="1549400"/>
            <a:ext cx="1795463" cy="1714500"/>
            <a:chOff x="2310" y="2676"/>
            <a:chExt cx="1098" cy="1126"/>
          </a:xfrm>
        </p:grpSpPr>
        <p:sp>
          <p:nvSpPr>
            <p:cNvPr id="31808" name="Oval 79"/>
            <p:cNvSpPr>
              <a:spLocks noChangeArrowheads="1"/>
            </p:cNvSpPr>
            <p:nvPr/>
          </p:nvSpPr>
          <p:spPr bwMode="gray">
            <a:xfrm rot="21594119" flipH="1">
              <a:off x="2310" y="2676"/>
              <a:ext cx="1098" cy="1126"/>
            </a:xfrm>
            <a:prstGeom prst="ellipse">
              <a:avLst/>
            </a:prstGeom>
            <a:gradFill rotWithShape="1">
              <a:gsLst>
                <a:gs pos="0">
                  <a:srgbClr val="CD0D88"/>
                </a:gs>
                <a:gs pos="100000">
                  <a:srgbClr val="F672C7"/>
                </a:gs>
              </a:gsLst>
              <a:lin ang="5400000" scaled="1"/>
            </a:gradFill>
            <a:ln w="6350" algn="ctr">
              <a:solidFill>
                <a:srgbClr val="CD0D88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pic>
          <p:nvPicPr>
            <p:cNvPr id="31809" name="Picture 80" descr="Picture2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38" y="2693"/>
              <a:ext cx="840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0" name="Picture 81" descr="tawon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3374"/>
              <a:ext cx="98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Rectangle 97"/>
          <p:cNvSpPr>
            <a:spLocks noChangeArrowheads="1"/>
          </p:cNvSpPr>
          <p:nvPr/>
        </p:nvSpPr>
        <p:spPr bwMode="gray">
          <a:xfrm>
            <a:off x="2139950" y="1800225"/>
            <a:ext cx="1712913" cy="5847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Measuring health status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97"/>
          <p:cNvSpPr>
            <a:spLocks noChangeArrowheads="1"/>
          </p:cNvSpPr>
          <p:nvPr/>
        </p:nvSpPr>
        <p:spPr bwMode="gray">
          <a:xfrm>
            <a:off x="3786188" y="1766888"/>
            <a:ext cx="2000250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 evidece for planning &amp; policy making in Health sector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97"/>
          <p:cNvSpPr>
            <a:spLocks noChangeArrowheads="1"/>
          </p:cNvSpPr>
          <p:nvPr/>
        </p:nvSpPr>
        <p:spPr bwMode="gray">
          <a:xfrm>
            <a:off x="477637" y="2710828"/>
            <a:ext cx="1782881" cy="120032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Assessing status of the Socio-Economic development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71" name="Group 53"/>
          <p:cNvGrpSpPr>
            <a:grpSpLocks/>
          </p:cNvGrpSpPr>
          <p:nvPr/>
        </p:nvGrpSpPr>
        <p:grpSpPr bwMode="auto">
          <a:xfrm>
            <a:off x="882650" y="2505075"/>
            <a:ext cx="1189038" cy="249238"/>
            <a:chOff x="556" y="1530"/>
            <a:chExt cx="749" cy="157"/>
          </a:xfrm>
        </p:grpSpPr>
        <p:cxnSp>
          <p:nvCxnSpPr>
            <p:cNvPr id="31806" name="Straight Connector 54"/>
            <p:cNvCxnSpPr>
              <a:cxnSpLocks noChangeShapeType="1"/>
            </p:cNvCxnSpPr>
            <p:nvPr/>
          </p:nvCxnSpPr>
          <p:spPr bwMode="auto">
            <a:xfrm>
              <a:off x="556" y="1530"/>
              <a:ext cx="749" cy="0"/>
            </a:xfrm>
            <a:prstGeom prst="line">
              <a:avLst/>
            </a:prstGeom>
            <a:noFill/>
            <a:ln w="9525" algn="ctr">
              <a:solidFill>
                <a:srgbClr val="9651F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807" name="Straight Connector 55"/>
            <p:cNvCxnSpPr>
              <a:cxnSpLocks noChangeShapeType="1"/>
            </p:cNvCxnSpPr>
            <p:nvPr/>
          </p:nvCxnSpPr>
          <p:spPr bwMode="auto">
            <a:xfrm rot="5400000" flipH="1" flipV="1">
              <a:off x="874" y="1608"/>
              <a:ext cx="157" cy="1"/>
            </a:xfrm>
            <a:prstGeom prst="line">
              <a:avLst/>
            </a:prstGeom>
            <a:noFill/>
            <a:ln w="9525" algn="ctr">
              <a:solidFill>
                <a:srgbClr val="9651F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1772" name="Picture 5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6737"/>
          <a:stretch>
            <a:fillRect/>
          </a:stretch>
        </p:blipFill>
        <p:spPr bwMode="gray">
          <a:xfrm>
            <a:off x="3124200" y="3581400"/>
            <a:ext cx="29337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Picture 5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5"/>
          <a:stretch>
            <a:fillRect/>
          </a:stretch>
        </p:blipFill>
        <p:spPr bwMode="gray">
          <a:xfrm>
            <a:off x="1508125" y="5540375"/>
            <a:ext cx="6035675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4" name="Text Box 59"/>
          <p:cNvSpPr txBox="1">
            <a:spLocks noChangeArrowheads="1"/>
          </p:cNvSpPr>
          <p:nvPr/>
        </p:nvSpPr>
        <p:spPr bwMode="gray">
          <a:xfrm>
            <a:off x="1589087" y="5683250"/>
            <a:ext cx="5929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/>
            <a:r>
              <a:rPr lang="en-US" altLang="en-US" sz="2400" b="1" smtClean="0">
                <a:solidFill>
                  <a:srgbClr val="000000"/>
                </a:solidFill>
                <a:latin typeface="Corbel" pitchFamily="34" charset="0"/>
              </a:rPr>
              <a:t>Data on deaths, CoD play an important role</a:t>
            </a:r>
            <a:endParaRPr lang="en-US" altLang="en-US" b="1" dirty="0">
              <a:solidFill>
                <a:srgbClr val="000000"/>
              </a:solidFill>
              <a:latin typeface="Corbel" pitchFamily="34" charset="0"/>
            </a:endParaRPr>
          </a:p>
        </p:txBody>
      </p:sp>
      <p:grpSp>
        <p:nvGrpSpPr>
          <p:cNvPr id="31775" name="Group 60"/>
          <p:cNvGrpSpPr>
            <a:grpSpLocks/>
          </p:cNvGrpSpPr>
          <p:nvPr/>
        </p:nvGrpSpPr>
        <p:grpSpPr bwMode="auto">
          <a:xfrm>
            <a:off x="1474788" y="5876925"/>
            <a:ext cx="227012" cy="231775"/>
            <a:chOff x="929" y="3688"/>
            <a:chExt cx="143" cy="146"/>
          </a:xfrm>
        </p:grpSpPr>
        <p:grpSp>
          <p:nvGrpSpPr>
            <p:cNvPr id="31799" name="Group 61"/>
            <p:cNvGrpSpPr>
              <a:grpSpLocks noChangeAspect="1"/>
            </p:cNvGrpSpPr>
            <p:nvPr/>
          </p:nvGrpSpPr>
          <p:grpSpPr bwMode="auto">
            <a:xfrm>
              <a:off x="932" y="3696"/>
              <a:ext cx="138" cy="138"/>
              <a:chOff x="887" y="2040"/>
              <a:chExt cx="433" cy="422"/>
            </a:xfrm>
          </p:grpSpPr>
          <p:pic>
            <p:nvPicPr>
              <p:cNvPr id="31801" name="Picture 62" descr="circuler_1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887" y="2040"/>
                <a:ext cx="430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Oval 63"/>
              <p:cNvSpPr>
                <a:spLocks noChangeAspect="1" noChangeArrowheads="1"/>
              </p:cNvSpPr>
              <p:nvPr/>
            </p:nvSpPr>
            <p:spPr bwMode="gray">
              <a:xfrm>
                <a:off x="887" y="2040"/>
                <a:ext cx="433" cy="422"/>
              </a:xfrm>
              <a:prstGeom prst="ellipse">
                <a:avLst/>
              </a:prstGeom>
              <a:gradFill rotWithShape="1">
                <a:gsLst>
                  <a:gs pos="0">
                    <a:srgbClr val="FF6600">
                      <a:gamma/>
                      <a:shade val="46275"/>
                      <a:invGamma/>
                      <a:alpha val="89999"/>
                    </a:srgbClr>
                  </a:gs>
                  <a:gs pos="50000">
                    <a:srgbClr val="FF6600">
                      <a:alpha val="75000"/>
                    </a:srgbClr>
                  </a:gs>
                  <a:gs pos="100000">
                    <a:srgbClr val="FF6600">
                      <a:gamma/>
                      <a:shade val="46275"/>
                      <a:invGamma/>
                      <a:alpha val="89999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pic>
            <p:nvPicPr>
              <p:cNvPr id="31805" name="Picture 64" descr="Picture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930" y="2044"/>
                <a:ext cx="345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1800" name="Picture 6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5" t="9302" r="12404" b="12598"/>
            <a:stretch>
              <a:fillRect/>
            </a:stretch>
          </p:blipFill>
          <p:spPr bwMode="gray">
            <a:xfrm>
              <a:off x="929" y="3688"/>
              <a:ext cx="143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76" name="WordArt 89"/>
          <p:cNvSpPr>
            <a:spLocks noChangeArrowheads="1" noChangeShapeType="1" noTextEdit="1"/>
          </p:cNvSpPr>
          <p:nvPr/>
        </p:nvSpPr>
        <p:spPr bwMode="auto">
          <a:xfrm>
            <a:off x="3559175" y="3967163"/>
            <a:ext cx="2011363" cy="282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solidFill>
                  <a:srgbClr val="0D0D0D"/>
                </a:solidFill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Deaths information</a:t>
            </a:r>
            <a:endParaRPr lang="en-US" sz="3600" b="1" kern="10" dirty="0">
              <a:solidFill>
                <a:srgbClr val="0D0D0D"/>
              </a:solidFill>
              <a:effectLst>
                <a:outerShdw dist="17961" dir="2700000" algn="ctr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78" name="Oval 3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r="9993"/>
          <a:stretch>
            <a:fillRect/>
          </a:stretch>
        </p:blipFill>
        <p:spPr bwMode="gray">
          <a:xfrm>
            <a:off x="5700713" y="2951163"/>
            <a:ext cx="1676400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79" name="Group 69"/>
          <p:cNvGrpSpPr>
            <a:grpSpLocks noChangeAspect="1"/>
          </p:cNvGrpSpPr>
          <p:nvPr/>
        </p:nvGrpSpPr>
        <p:grpSpPr bwMode="auto">
          <a:xfrm>
            <a:off x="5741988" y="1708150"/>
            <a:ext cx="1774825" cy="1738313"/>
            <a:chOff x="2351" y="2857"/>
            <a:chExt cx="993" cy="973"/>
          </a:xfrm>
        </p:grpSpPr>
        <p:grpSp>
          <p:nvGrpSpPr>
            <p:cNvPr id="31788" name="Group 70"/>
            <p:cNvGrpSpPr>
              <a:grpSpLocks noChangeAspect="1"/>
            </p:cNvGrpSpPr>
            <p:nvPr/>
          </p:nvGrpSpPr>
          <p:grpSpPr bwMode="auto">
            <a:xfrm>
              <a:off x="2351" y="2857"/>
              <a:ext cx="993" cy="973"/>
              <a:chOff x="2351" y="2857"/>
              <a:chExt cx="993" cy="973"/>
            </a:xfrm>
          </p:grpSpPr>
          <p:sp>
            <p:nvSpPr>
              <p:cNvPr id="31790" name="Oval 71"/>
              <p:cNvSpPr>
                <a:spLocks noChangeAspect="1" noChangeArrowheads="1"/>
              </p:cNvSpPr>
              <p:nvPr/>
            </p:nvSpPr>
            <p:spPr bwMode="gray">
              <a:xfrm rot="21594119" flipH="1">
                <a:off x="2351" y="2857"/>
                <a:ext cx="993" cy="973"/>
              </a:xfrm>
              <a:prstGeom prst="ellipse">
                <a:avLst/>
              </a:prstGeom>
              <a:gradFill rotWithShape="1">
                <a:gsLst>
                  <a:gs pos="0">
                    <a:srgbClr val="00B050"/>
                  </a:gs>
                  <a:gs pos="100000">
                    <a:schemeClr val="accent1"/>
                  </a:gs>
                </a:gsLst>
                <a:lin ang="5400000" scaled="1"/>
              </a:gradFill>
              <a:ln w="6350" algn="ctr">
                <a:solidFill>
                  <a:srgbClr val="0B9AAD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31791" name="Oval 72"/>
              <p:cNvSpPr>
                <a:spLocks noChangeAspect="1" noChangeArrowheads="1"/>
              </p:cNvSpPr>
              <p:nvPr/>
            </p:nvSpPr>
            <p:spPr bwMode="gray">
              <a:xfrm>
                <a:off x="2404" y="3475"/>
                <a:ext cx="884" cy="15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pic>
          <p:nvPicPr>
            <p:cNvPr id="31789" name="Picture 73" descr="Pictur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67" y="2872"/>
              <a:ext cx="75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80" name="Group 69"/>
          <p:cNvGrpSpPr>
            <a:grpSpLocks noChangeAspect="1"/>
          </p:cNvGrpSpPr>
          <p:nvPr/>
        </p:nvGrpSpPr>
        <p:grpSpPr bwMode="auto">
          <a:xfrm>
            <a:off x="7035800" y="2962275"/>
            <a:ext cx="1827213" cy="1792288"/>
            <a:chOff x="2351" y="2857"/>
            <a:chExt cx="993" cy="973"/>
          </a:xfrm>
        </p:grpSpPr>
        <p:grpSp>
          <p:nvGrpSpPr>
            <p:cNvPr id="31784" name="Group 70"/>
            <p:cNvGrpSpPr>
              <a:grpSpLocks noChangeAspect="1"/>
            </p:cNvGrpSpPr>
            <p:nvPr/>
          </p:nvGrpSpPr>
          <p:grpSpPr bwMode="auto">
            <a:xfrm>
              <a:off x="2351" y="2857"/>
              <a:ext cx="993" cy="973"/>
              <a:chOff x="2351" y="2857"/>
              <a:chExt cx="993" cy="973"/>
            </a:xfrm>
          </p:grpSpPr>
          <p:sp>
            <p:nvSpPr>
              <p:cNvPr id="31786" name="Oval 71"/>
              <p:cNvSpPr>
                <a:spLocks noChangeAspect="1" noChangeArrowheads="1"/>
              </p:cNvSpPr>
              <p:nvPr/>
            </p:nvSpPr>
            <p:spPr bwMode="gray">
              <a:xfrm rot="21594119" flipH="1">
                <a:off x="2351" y="2857"/>
                <a:ext cx="993" cy="973"/>
              </a:xfrm>
              <a:prstGeom prst="ellipse">
                <a:avLst/>
              </a:prstGeom>
              <a:gradFill rotWithShape="1">
                <a:gsLst>
                  <a:gs pos="0">
                    <a:srgbClr val="0B9AAD"/>
                  </a:gs>
                  <a:gs pos="100000">
                    <a:srgbClr val="2EDBF2"/>
                  </a:gs>
                </a:gsLst>
                <a:lin ang="5400000" scaled="1"/>
              </a:gradFill>
              <a:ln w="6350" algn="ctr">
                <a:solidFill>
                  <a:srgbClr val="0B9AAD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31787" name="Oval 72"/>
              <p:cNvSpPr>
                <a:spLocks noChangeAspect="1" noChangeArrowheads="1"/>
              </p:cNvSpPr>
              <p:nvPr/>
            </p:nvSpPr>
            <p:spPr bwMode="gray">
              <a:xfrm>
                <a:off x="2404" y="3475"/>
                <a:ext cx="884" cy="159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pic>
          <p:nvPicPr>
            <p:cNvPr id="31785" name="Picture 73" descr="Picture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467" y="2872"/>
              <a:ext cx="759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81" name="TextBox 81"/>
          <p:cNvSpPr txBox="1">
            <a:spLocks noChangeArrowheads="1"/>
          </p:cNvSpPr>
          <p:nvPr/>
        </p:nvSpPr>
        <p:spPr bwMode="auto">
          <a:xfrm>
            <a:off x="5700713" y="2139950"/>
            <a:ext cx="19657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Impact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assess.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health care </a:t>
            </a:r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</a:p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1782" name="TextBox 82"/>
          <p:cNvSpPr txBox="1">
            <a:spLocks noChangeArrowheads="1"/>
          </p:cNvSpPr>
          <p:nvPr/>
        </p:nvSpPr>
        <p:spPr bwMode="auto">
          <a:xfrm>
            <a:off x="7072313" y="3342239"/>
            <a:ext cx="21780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en-US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Implementing the National Action Programme  for period of 2017-2024</a:t>
            </a:r>
          </a:p>
          <a:p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4316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NETWORK OF COLLECTING DATA ON DEATH &amp; CoD BY ROUTIN REPORT</a:t>
            </a:r>
            <a:endParaRPr lang="en-US" sz="30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845042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91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OTHERS METHOD</a:t>
            </a:r>
            <a:endParaRPr lang="en-US" sz="3000" b="1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Mortality audit</a:t>
            </a:r>
          </a:p>
          <a:p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Suveillance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  for outbreak of  communicable Diseases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 of NCD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system of Injuries/Accidents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1143000" y="2133600"/>
            <a:ext cx="73152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000" b="1" noProof="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Archivement</a:t>
            </a:r>
            <a:endParaRPr kumimoji="0" lang="en-US" sz="30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l">
              <a:buFont typeface="+mj-lt"/>
              <a:buAutoNum type="arabicPeriod"/>
              <a:defRPr/>
            </a:pPr>
            <a:r>
              <a:rPr lang="en-US" altLang="en-US" sz="3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Shortcomings</a:t>
            </a:r>
            <a:r>
              <a:rPr lang="en-US" altLang="en-US" sz="3200">
                <a:latin typeface="Times New Roman" pitchFamily="18" charset="0"/>
              </a:rPr>
              <a:t> </a:t>
            </a:r>
            <a:endParaRPr lang="en-US" altLang="en-US" sz="3200" smtClean="0">
              <a:latin typeface="Times New Roman" pitchFamily="18" charset="0"/>
            </a:endParaRPr>
          </a:p>
          <a:p>
            <a:pPr marL="514350" lvl="0" indent="-514350" algn="l">
              <a:buFont typeface="+mj-lt"/>
              <a:buAutoNum type="arabicPeriod"/>
              <a:defRPr/>
            </a:pPr>
            <a:r>
              <a:rPr lang="en-US" sz="3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kumimoji="0" lang="en-US" sz="3000" b="1" i="0" u="none" strike="noStrike" kern="120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692696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COLLECTING DATA ON DEATH </a:t>
            </a:r>
            <a:r>
              <a:rPr lang="en-US" sz="30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COD</a:t>
            </a:r>
            <a:endParaRPr lang="en-US" sz="3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67" t="4162" r="1967" b="8426"/>
          <a:stretch/>
        </p:blipFill>
        <p:spPr>
          <a:xfrm>
            <a:off x="179512" y="0"/>
            <a:ext cx="8784976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14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1113"/>
            <a:ext cx="91487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15"/>
          <p:cNvSpPr>
            <a:spLocks noGrp="1" noChangeArrowheads="1"/>
          </p:cNvSpPr>
          <p:nvPr>
            <p:ph type="title"/>
          </p:nvPr>
        </p:nvSpPr>
        <p:spPr bwMode="gray">
          <a:xfrm>
            <a:off x="152400" y="76200"/>
            <a:ext cx="8839200" cy="11430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Place of death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occuring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282700" y="3922713"/>
            <a:ext cx="67183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8" name="Object 62"/>
          <p:cNvGraphicFramePr>
            <a:graphicFrameLocks noChangeAspect="1"/>
          </p:cNvGraphicFramePr>
          <p:nvPr/>
        </p:nvGraphicFramePr>
        <p:xfrm>
          <a:off x="2054225" y="3138488"/>
          <a:ext cx="5184775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r:id="rId7" imgW="5188146" imgH="3188484" progId="Excel.Sheet.8">
                  <p:embed/>
                </p:oleObj>
              </mc:Choice>
              <mc:Fallback>
                <p:oleObj r:id="rId7" imgW="5188146" imgH="3188484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3138488"/>
                        <a:ext cx="5184775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Freeform 63"/>
          <p:cNvSpPr>
            <a:spLocks/>
          </p:cNvSpPr>
          <p:nvPr/>
        </p:nvSpPr>
        <p:spPr bwMode="gray">
          <a:xfrm rot="10800000" flipH="1" flipV="1">
            <a:off x="2406650" y="2671763"/>
            <a:ext cx="671513" cy="1447800"/>
          </a:xfrm>
          <a:custGeom>
            <a:avLst/>
            <a:gdLst>
              <a:gd name="T0" fmla="*/ 668338 w 423"/>
              <a:gd name="T1" fmla="*/ 1447800 h 537"/>
              <a:gd name="T2" fmla="*/ 671513 w 423"/>
              <a:gd name="T3" fmla="*/ 0 h 537"/>
              <a:gd name="T4" fmla="*/ 0 w 423"/>
              <a:gd name="T5" fmla="*/ 13480 h 537"/>
              <a:gd name="T6" fmla="*/ 0 60000 65536"/>
              <a:gd name="T7" fmla="*/ 0 60000 65536"/>
              <a:gd name="T8" fmla="*/ 0 60000 65536"/>
              <a:gd name="T9" fmla="*/ 0 w 423"/>
              <a:gd name="T10" fmla="*/ 0 h 537"/>
              <a:gd name="T11" fmla="*/ 423 w 423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3" h="537">
                <a:moveTo>
                  <a:pt x="421" y="537"/>
                </a:moveTo>
                <a:lnTo>
                  <a:pt x="423" y="0"/>
                </a:lnTo>
                <a:lnTo>
                  <a:pt x="0" y="5"/>
                </a:lnTo>
              </a:path>
            </a:pathLst>
          </a:custGeom>
          <a:noFill/>
          <a:ln w="38100" cmpd="sng">
            <a:solidFill>
              <a:srgbClr val="33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Freeform 65"/>
          <p:cNvSpPr>
            <a:spLocks/>
          </p:cNvSpPr>
          <p:nvPr/>
        </p:nvSpPr>
        <p:spPr bwMode="gray">
          <a:xfrm>
            <a:off x="6392863" y="3835400"/>
            <a:ext cx="3175" cy="735013"/>
          </a:xfrm>
          <a:custGeom>
            <a:avLst/>
            <a:gdLst>
              <a:gd name="T0" fmla="*/ 0 w 2"/>
              <a:gd name="T1" fmla="*/ 735013 h 463"/>
              <a:gd name="T2" fmla="*/ 3175 w 2"/>
              <a:gd name="T3" fmla="*/ 0 h 463"/>
              <a:gd name="T4" fmla="*/ 0 60000 65536"/>
              <a:gd name="T5" fmla="*/ 0 60000 65536"/>
              <a:gd name="T6" fmla="*/ 0 w 2"/>
              <a:gd name="T7" fmla="*/ 0 h 463"/>
              <a:gd name="T8" fmla="*/ 2 w 2"/>
              <a:gd name="T9" fmla="*/ 463 h 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463">
                <a:moveTo>
                  <a:pt x="0" y="463"/>
                </a:moveTo>
                <a:lnTo>
                  <a:pt x="2" y="0"/>
                </a:lnTo>
              </a:path>
            </a:pathLst>
          </a:custGeom>
          <a:noFill/>
          <a:ln w="38100" cmpd="sng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Freeform 66"/>
          <p:cNvSpPr>
            <a:spLocks/>
          </p:cNvSpPr>
          <p:nvPr/>
        </p:nvSpPr>
        <p:spPr bwMode="gray">
          <a:xfrm flipH="1" flipV="1">
            <a:off x="2222500" y="3930650"/>
            <a:ext cx="320675" cy="744538"/>
          </a:xfrm>
          <a:custGeom>
            <a:avLst/>
            <a:gdLst>
              <a:gd name="T0" fmla="*/ 319159 w 423"/>
              <a:gd name="T1" fmla="*/ 744538 h 537"/>
              <a:gd name="T2" fmla="*/ 320675 w 423"/>
              <a:gd name="T3" fmla="*/ 0 h 537"/>
              <a:gd name="T4" fmla="*/ 0 w 423"/>
              <a:gd name="T5" fmla="*/ 6932 h 537"/>
              <a:gd name="T6" fmla="*/ 0 60000 65536"/>
              <a:gd name="T7" fmla="*/ 0 60000 65536"/>
              <a:gd name="T8" fmla="*/ 0 60000 65536"/>
              <a:gd name="T9" fmla="*/ 0 w 423"/>
              <a:gd name="T10" fmla="*/ 0 h 537"/>
              <a:gd name="T11" fmla="*/ 423 w 423"/>
              <a:gd name="T12" fmla="*/ 537 h 5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3" h="537">
                <a:moveTo>
                  <a:pt x="421" y="537"/>
                </a:moveTo>
                <a:lnTo>
                  <a:pt x="423" y="0"/>
                </a:lnTo>
                <a:lnTo>
                  <a:pt x="0" y="5"/>
                </a:lnTo>
              </a:path>
            </a:pathLst>
          </a:custGeom>
          <a:noFill/>
          <a:ln w="38100" cmpd="sng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Freeform 67"/>
          <p:cNvSpPr>
            <a:spLocks/>
          </p:cNvSpPr>
          <p:nvPr/>
        </p:nvSpPr>
        <p:spPr bwMode="gray">
          <a:xfrm rot="5400000" flipH="1">
            <a:off x="4205288" y="2551113"/>
            <a:ext cx="1439862" cy="862012"/>
          </a:xfrm>
          <a:custGeom>
            <a:avLst/>
            <a:gdLst>
              <a:gd name="T0" fmla="*/ 1433887 w 723"/>
              <a:gd name="T1" fmla="*/ 0 h 650"/>
              <a:gd name="T2" fmla="*/ 1439862 w 723"/>
              <a:gd name="T3" fmla="*/ 852729 h 650"/>
              <a:gd name="T4" fmla="*/ 0 w 723"/>
              <a:gd name="T5" fmla="*/ 862012 h 650"/>
              <a:gd name="T6" fmla="*/ 0 60000 65536"/>
              <a:gd name="T7" fmla="*/ 0 60000 65536"/>
              <a:gd name="T8" fmla="*/ 0 60000 65536"/>
              <a:gd name="T9" fmla="*/ 0 w 723"/>
              <a:gd name="T10" fmla="*/ 0 h 650"/>
              <a:gd name="T11" fmla="*/ 723 w 723"/>
              <a:gd name="T12" fmla="*/ 650 h 6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3" h="650">
                <a:moveTo>
                  <a:pt x="720" y="0"/>
                </a:moveTo>
                <a:lnTo>
                  <a:pt x="723" y="643"/>
                </a:lnTo>
                <a:lnTo>
                  <a:pt x="0" y="650"/>
                </a:lnTo>
              </a:path>
            </a:pathLst>
          </a:custGeom>
          <a:noFill/>
          <a:ln w="38100" cmpd="sng">
            <a:solidFill>
              <a:srgbClr val="75D8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219075" y="3194050"/>
            <a:ext cx="2536825" cy="1023938"/>
            <a:chOff x="138" y="2012"/>
            <a:chExt cx="1598" cy="645"/>
          </a:xfrm>
        </p:grpSpPr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138" y="2182"/>
              <a:ext cx="1536" cy="338"/>
              <a:chOff x="144" y="2111"/>
              <a:chExt cx="1536" cy="338"/>
            </a:xfrm>
          </p:grpSpPr>
          <p:sp>
            <p:nvSpPr>
              <p:cNvPr id="114" name="AutoShape 71"/>
              <p:cNvSpPr>
                <a:spLocks noChangeArrowheads="1"/>
              </p:cNvSpPr>
              <p:nvPr/>
            </p:nvSpPr>
            <p:spPr bwMode="gray">
              <a:xfrm rot="16200000">
                <a:off x="743" y="1512"/>
                <a:ext cx="338" cy="153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12549"/>
                      <a:invGamma/>
                    </a:srgbClr>
                  </a:gs>
                </a:gsLst>
                <a:lin ang="5400000" scaled="1"/>
              </a:gradFill>
              <a:ln w="19050" algn="ctr">
                <a:solidFill>
                  <a:srgbClr val="080808">
                    <a:alpha val="30000"/>
                  </a:srgbClr>
                </a:solidFill>
                <a:round/>
                <a:headEnd/>
                <a:tailEnd/>
              </a:ln>
              <a:effectLst>
                <a:outerShdw dist="508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035" name="AutoShape 72"/>
              <p:cNvSpPr>
                <a:spLocks noChangeArrowheads="1"/>
              </p:cNvSpPr>
              <p:nvPr/>
            </p:nvSpPr>
            <p:spPr bwMode="gray">
              <a:xfrm rot="-5400000">
                <a:off x="765" y="1539"/>
                <a:ext cx="288" cy="149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CEF"/>
                  </a:gs>
                  <a:gs pos="100000">
                    <a:srgbClr val="FFCC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" name="Group 112"/>
            <p:cNvGrpSpPr>
              <a:grpSpLocks/>
            </p:cNvGrpSpPr>
            <p:nvPr/>
          </p:nvGrpSpPr>
          <p:grpSpPr bwMode="auto">
            <a:xfrm>
              <a:off x="1092" y="2012"/>
              <a:ext cx="644" cy="645"/>
              <a:chOff x="1092" y="2012"/>
              <a:chExt cx="644" cy="645"/>
            </a:xfrm>
          </p:grpSpPr>
          <p:grpSp>
            <p:nvGrpSpPr>
              <p:cNvPr id="5" name="Group 73"/>
              <p:cNvGrpSpPr>
                <a:grpSpLocks/>
              </p:cNvGrpSpPr>
              <p:nvPr/>
            </p:nvGrpSpPr>
            <p:grpSpPr bwMode="auto">
              <a:xfrm>
                <a:off x="1092" y="2012"/>
                <a:ext cx="644" cy="645"/>
                <a:chOff x="1029" y="1878"/>
                <a:chExt cx="644" cy="645"/>
              </a:xfrm>
            </p:grpSpPr>
            <p:sp>
              <p:nvSpPr>
                <p:cNvPr id="112" name="Oval 74"/>
                <p:cNvSpPr>
                  <a:spLocks noChangeArrowheads="1"/>
                </p:cNvSpPr>
                <p:nvPr/>
              </p:nvSpPr>
              <p:spPr bwMode="gray">
                <a:xfrm rot="16200000">
                  <a:off x="1029" y="1879"/>
                  <a:ext cx="645" cy="6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69804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18900000" scaled="1"/>
                </a:gradFill>
                <a:ln w="19050" algn="ctr">
                  <a:solidFill>
                    <a:srgbClr val="080808">
                      <a:alpha val="30000"/>
                    </a:srgbClr>
                  </a:solidFill>
                  <a:round/>
                  <a:headEnd/>
                  <a:tailEnd/>
                </a:ln>
                <a:effectLst>
                  <a:outerShdw dist="50800" dir="54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033" name="Oval 75"/>
                <p:cNvSpPr>
                  <a:spLocks noChangeArrowheads="1"/>
                </p:cNvSpPr>
                <p:nvPr/>
              </p:nvSpPr>
              <p:spPr bwMode="gray">
                <a:xfrm rot="-5400000">
                  <a:off x="1036" y="1896"/>
                  <a:ext cx="619" cy="61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17E1B"/>
                    </a:gs>
                    <a:gs pos="100000">
                      <a:srgbClr val="DDAD2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" name="Group 76"/>
              <p:cNvGrpSpPr>
                <a:grpSpLocks/>
              </p:cNvGrpSpPr>
              <p:nvPr/>
            </p:nvGrpSpPr>
            <p:grpSpPr bwMode="auto">
              <a:xfrm>
                <a:off x="1128" y="2051"/>
                <a:ext cx="576" cy="576"/>
                <a:chOff x="864" y="1698"/>
                <a:chExt cx="966" cy="939"/>
              </a:xfrm>
            </p:grpSpPr>
            <p:sp>
              <p:nvSpPr>
                <p:cNvPr id="42030" name="Oval 77" descr="MEDICAL02_Medical Perspectives(EyeWire)_013L"/>
                <p:cNvSpPr>
                  <a:spLocks noChangeArrowheads="1"/>
                </p:cNvSpPr>
                <p:nvPr/>
              </p:nvSpPr>
              <p:spPr bwMode="gray">
                <a:xfrm>
                  <a:off x="864" y="1698"/>
                  <a:ext cx="966" cy="939"/>
                </a:xfrm>
                <a:prstGeom prst="ellipse">
                  <a:avLst/>
                </a:prstGeom>
                <a:blipFill dpi="0" rotWithShape="1">
                  <a:blip r:embed="rId9" cstate="print"/>
                  <a:srcRect/>
                  <a:stretch>
                    <a:fillRect/>
                  </a:stretch>
                </a:blipFill>
                <a:ln w="9525">
                  <a:solidFill>
                    <a:srgbClr val="FF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pic>
              <p:nvPicPr>
                <p:cNvPr id="42031" name="Picture 78" descr="Picture2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938" y="1704"/>
                  <a:ext cx="823" cy="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" name="Group 79"/>
          <p:cNvGrpSpPr>
            <a:grpSpLocks/>
          </p:cNvGrpSpPr>
          <p:nvPr/>
        </p:nvGrpSpPr>
        <p:grpSpPr bwMode="auto">
          <a:xfrm>
            <a:off x="685800" y="1916113"/>
            <a:ext cx="2640013" cy="1023937"/>
            <a:chOff x="792" y="1163"/>
            <a:chExt cx="1663" cy="645"/>
          </a:xfrm>
        </p:grpSpPr>
        <p:sp>
          <p:nvSpPr>
            <p:cNvPr id="117" name="AutoShape 80"/>
            <p:cNvSpPr>
              <a:spLocks noChangeArrowheads="1"/>
            </p:cNvSpPr>
            <p:nvPr/>
          </p:nvSpPr>
          <p:spPr bwMode="gray">
            <a:xfrm rot="16200000">
              <a:off x="1430" y="693"/>
              <a:ext cx="331" cy="16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BAED7"/>
                </a:gs>
                <a:gs pos="100000">
                  <a:srgbClr val="2BAED7">
                    <a:gamma/>
                    <a:tint val="22353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chemeClr val="bg1">
                  <a:alpha val="30000"/>
                </a:schemeClr>
              </a:solidFill>
              <a:round/>
              <a:headEnd/>
              <a:tailEnd/>
            </a:ln>
            <a:effectLst>
              <a:outerShdw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21" name="AutoShape 81"/>
            <p:cNvSpPr>
              <a:spLocks noChangeArrowheads="1"/>
            </p:cNvSpPr>
            <p:nvPr/>
          </p:nvSpPr>
          <p:spPr bwMode="gray">
            <a:xfrm rot="-5400000">
              <a:off x="1450" y="715"/>
              <a:ext cx="288" cy="156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BF7FB"/>
                </a:gs>
                <a:gs pos="100000">
                  <a:srgbClr val="2BAED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gray">
            <a:xfrm rot="16200000">
              <a:off x="1810" y="1164"/>
              <a:ext cx="645" cy="644"/>
            </a:xfrm>
            <a:prstGeom prst="ellipse">
              <a:avLst/>
            </a:prstGeom>
            <a:gradFill rotWithShape="1">
              <a:gsLst>
                <a:gs pos="0">
                  <a:srgbClr val="2BAED7"/>
                </a:gs>
                <a:gs pos="100000">
                  <a:srgbClr val="2BAED7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80808">
                  <a:alpha val="3000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1847" y="1200"/>
              <a:ext cx="576" cy="578"/>
              <a:chOff x="1702" y="1627"/>
              <a:chExt cx="966" cy="984"/>
            </a:xfrm>
          </p:grpSpPr>
          <p:sp>
            <p:nvSpPr>
              <p:cNvPr id="42024" name="Oval 84" descr="MEDICAL02_Medical Perspectives(EyeWire)_030L"/>
              <p:cNvSpPr>
                <a:spLocks noChangeArrowheads="1"/>
              </p:cNvSpPr>
              <p:nvPr/>
            </p:nvSpPr>
            <p:spPr bwMode="gray">
              <a:xfrm>
                <a:off x="1702" y="1645"/>
                <a:ext cx="966" cy="966"/>
              </a:xfrm>
              <a:prstGeom prst="ellipse">
                <a:avLst/>
              </a:prstGeom>
              <a:blipFill dpi="0" rotWithShape="1">
                <a:blip r:embed="rId11" cstate="print"/>
                <a:srcRect/>
                <a:stretch>
                  <a:fillRect/>
                </a:stretch>
              </a:blipFill>
              <a:ln w="9525">
                <a:solidFill>
                  <a:srgbClr val="13D3ED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  <p:pic>
            <p:nvPicPr>
              <p:cNvPr id="42025" name="Picture 85" descr="Picture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776" y="1627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995" name="Rectangle 86"/>
          <p:cNvSpPr>
            <a:spLocks noChangeArrowheads="1"/>
          </p:cNvSpPr>
          <p:nvPr/>
        </p:nvSpPr>
        <p:spPr bwMode="gray">
          <a:xfrm>
            <a:off x="277813" y="3567113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000000"/>
                </a:solidFill>
              </a:rPr>
              <a:t>Others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6000750" y="2917825"/>
            <a:ext cx="2603500" cy="1023938"/>
            <a:chOff x="3928" y="1707"/>
            <a:chExt cx="1640" cy="645"/>
          </a:xfrm>
        </p:grpSpPr>
        <p:sp>
          <p:nvSpPr>
            <p:cNvPr id="125" name="AutoShape 88"/>
            <p:cNvSpPr>
              <a:spLocks noChangeArrowheads="1"/>
            </p:cNvSpPr>
            <p:nvPr/>
          </p:nvSpPr>
          <p:spPr bwMode="gray">
            <a:xfrm rot="16200000">
              <a:off x="4610" y="1246"/>
              <a:ext cx="332" cy="15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19050" algn="ctr">
              <a:solidFill>
                <a:srgbClr val="080808">
                  <a:alpha val="3000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16" name="AutoShape 89"/>
            <p:cNvSpPr>
              <a:spLocks noChangeArrowheads="1"/>
            </p:cNvSpPr>
            <p:nvPr/>
          </p:nvSpPr>
          <p:spPr bwMode="gray">
            <a:xfrm rot="-5400000">
              <a:off x="4637" y="1272"/>
              <a:ext cx="288" cy="15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6600"/>
                </a:gs>
                <a:gs pos="100000">
                  <a:srgbClr val="FFF5E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gray">
            <a:xfrm rot="16200000">
              <a:off x="3928" y="1707"/>
              <a:ext cx="645" cy="644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tint val="41176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080808">
                  <a:alpha val="3000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18" name="Oval 91"/>
            <p:cNvSpPr>
              <a:spLocks noChangeArrowheads="1"/>
            </p:cNvSpPr>
            <p:nvPr/>
          </p:nvSpPr>
          <p:spPr bwMode="gray">
            <a:xfrm rot="-5400000">
              <a:off x="3938" y="1720"/>
              <a:ext cx="619" cy="616"/>
            </a:xfrm>
            <a:prstGeom prst="ellipse">
              <a:avLst/>
            </a:prstGeom>
            <a:gradFill rotWithShape="1">
              <a:gsLst>
                <a:gs pos="0">
                  <a:srgbClr val="BA4A00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2019" name="Picture 94" descr="Picture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007" y="1741"/>
              <a:ext cx="49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97" name="Rectangle 95"/>
          <p:cNvSpPr>
            <a:spLocks noChangeArrowheads="1"/>
          </p:cNvSpPr>
          <p:nvPr/>
        </p:nvSpPr>
        <p:spPr bwMode="gray">
          <a:xfrm>
            <a:off x="862013" y="2298700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000000"/>
                </a:solidFill>
              </a:rPr>
              <a:t>On the road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4745038" y="1752600"/>
            <a:ext cx="2646362" cy="1023938"/>
            <a:chOff x="2989" y="1039"/>
            <a:chExt cx="1667" cy="645"/>
          </a:xfrm>
        </p:grpSpPr>
        <p:sp>
          <p:nvSpPr>
            <p:cNvPr id="134" name="AutoShape 97"/>
            <p:cNvSpPr>
              <a:spLocks noChangeArrowheads="1"/>
            </p:cNvSpPr>
            <p:nvPr/>
          </p:nvSpPr>
          <p:spPr bwMode="gray">
            <a:xfrm rot="16200000">
              <a:off x="3695" y="582"/>
              <a:ext cx="338" cy="15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5D82A">
                    <a:gamma/>
                    <a:tint val="9412"/>
                    <a:invGamma/>
                  </a:srgbClr>
                </a:gs>
                <a:gs pos="100000">
                  <a:srgbClr val="75D82A"/>
                </a:gs>
              </a:gsLst>
              <a:lin ang="5400000" scaled="1"/>
            </a:gradFill>
            <a:ln w="19050" algn="ctr">
              <a:solidFill>
                <a:srgbClr val="080808">
                  <a:alpha val="30000"/>
                </a:srgbClr>
              </a:solidFill>
              <a:round/>
              <a:headEnd/>
              <a:tailEnd/>
            </a:ln>
            <a:effectLst>
              <a:outerShdw dist="50800" dir="5400000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006" name="AutoShape 98"/>
            <p:cNvSpPr>
              <a:spLocks noChangeArrowheads="1"/>
            </p:cNvSpPr>
            <p:nvPr/>
          </p:nvSpPr>
          <p:spPr bwMode="gray">
            <a:xfrm rot="-5400000">
              <a:off x="3719" y="602"/>
              <a:ext cx="288" cy="15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5D82A"/>
                </a:gs>
                <a:gs pos="100000">
                  <a:srgbClr val="F2FBE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" name="Group 99"/>
            <p:cNvGrpSpPr>
              <a:grpSpLocks/>
            </p:cNvGrpSpPr>
            <p:nvPr/>
          </p:nvGrpSpPr>
          <p:grpSpPr bwMode="auto">
            <a:xfrm>
              <a:off x="2989" y="1039"/>
              <a:ext cx="644" cy="645"/>
              <a:chOff x="2989" y="1039"/>
              <a:chExt cx="644" cy="645"/>
            </a:xfrm>
          </p:grpSpPr>
          <p:sp>
            <p:nvSpPr>
              <p:cNvPr id="140" name="Oval 100"/>
              <p:cNvSpPr>
                <a:spLocks noChangeArrowheads="1"/>
              </p:cNvSpPr>
              <p:nvPr/>
            </p:nvSpPr>
            <p:spPr bwMode="gray">
              <a:xfrm rot="16200000">
                <a:off x="2988" y="1039"/>
                <a:ext cx="645" cy="644"/>
              </a:xfrm>
              <a:prstGeom prst="ellipse">
                <a:avLst/>
              </a:prstGeom>
              <a:gradFill rotWithShape="1">
                <a:gsLst>
                  <a:gs pos="0">
                    <a:srgbClr val="75D82A"/>
                  </a:gs>
                  <a:gs pos="100000">
                    <a:srgbClr val="75D82A">
                      <a:gamma/>
                      <a:tint val="41176"/>
                      <a:invGamma/>
                    </a:srgbClr>
                  </a:gs>
                </a:gsLst>
                <a:lin ang="5400000" scaled="1"/>
              </a:gradFill>
              <a:ln w="19050" algn="ctr">
                <a:solidFill>
                  <a:srgbClr val="080808">
                    <a:alpha val="30000"/>
                  </a:srgbClr>
                </a:solidFill>
                <a:round/>
                <a:headEnd/>
                <a:tailEnd/>
              </a:ln>
              <a:effectLst>
                <a:outerShdw dist="508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014" name="Oval 101"/>
              <p:cNvSpPr>
                <a:spLocks noChangeArrowheads="1"/>
              </p:cNvSpPr>
              <p:nvPr/>
            </p:nvSpPr>
            <p:spPr bwMode="gray">
              <a:xfrm rot="-5400000">
                <a:off x="2996" y="1050"/>
                <a:ext cx="619" cy="616"/>
              </a:xfrm>
              <a:prstGeom prst="ellipse">
                <a:avLst/>
              </a:prstGeom>
              <a:gradFill rotWithShape="1">
                <a:gsLst>
                  <a:gs pos="0">
                    <a:srgbClr val="559E1F"/>
                  </a:gs>
                  <a:gs pos="100000">
                    <a:srgbClr val="75D82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" name="Group 102"/>
            <p:cNvGrpSpPr>
              <a:grpSpLocks/>
            </p:cNvGrpSpPr>
            <p:nvPr/>
          </p:nvGrpSpPr>
          <p:grpSpPr bwMode="auto">
            <a:xfrm>
              <a:off x="3024" y="1070"/>
              <a:ext cx="576" cy="576"/>
              <a:chOff x="1702" y="1627"/>
              <a:chExt cx="966" cy="984"/>
            </a:xfrm>
          </p:grpSpPr>
          <p:sp>
            <p:nvSpPr>
              <p:cNvPr id="138" name="Oval 103"/>
              <p:cNvSpPr>
                <a:spLocks noChangeArrowheads="1"/>
              </p:cNvSpPr>
              <p:nvPr/>
            </p:nvSpPr>
            <p:spPr bwMode="gray">
              <a:xfrm>
                <a:off x="1702" y="1645"/>
                <a:ext cx="966" cy="966"/>
              </a:xfrm>
              <a:prstGeom prst="ellipse">
                <a:avLst/>
              </a:prstGeom>
              <a:blipFill dpi="0" rotWithShape="1">
                <a:blip r:embed="rId12" cstate="print"/>
                <a:srcRect/>
                <a:stretch>
                  <a:fillRect r="-50000"/>
                </a:stretch>
              </a:blipFill>
              <a:ln w="9525">
                <a:solidFill>
                  <a:srgbClr val="75D82A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pic>
            <p:nvPicPr>
              <p:cNvPr id="42012" name="Picture 104" descr="Picture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776" y="1627"/>
                <a:ext cx="823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1999" name="Rectangle 105"/>
          <p:cNvSpPr>
            <a:spLocks noChangeArrowheads="1"/>
          </p:cNvSpPr>
          <p:nvPr/>
        </p:nvSpPr>
        <p:spPr bwMode="gray">
          <a:xfrm>
            <a:off x="5821362" y="1991635"/>
            <a:ext cx="1525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000000"/>
                </a:solidFill>
              </a:rPr>
              <a:t>Health facilities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42000" name="Rectangle 106"/>
          <p:cNvSpPr>
            <a:spLocks noChangeArrowheads="1"/>
          </p:cNvSpPr>
          <p:nvPr/>
        </p:nvSpPr>
        <p:spPr bwMode="gray">
          <a:xfrm>
            <a:off x="7132638" y="3279775"/>
            <a:ext cx="1441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600" b="1" dirty="0" smtClean="0">
                <a:solidFill>
                  <a:srgbClr val="000000"/>
                </a:solidFill>
              </a:rPr>
              <a:t>At home</a:t>
            </a:r>
            <a:endParaRPr lang="en-US" altLang="en-US" sz="2000" b="1" dirty="0">
              <a:solidFill>
                <a:srgbClr val="000000"/>
              </a:solidFill>
            </a:endParaRP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029770" y="3023136"/>
            <a:ext cx="912083" cy="8415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2414280" y="2021268"/>
            <a:ext cx="817045" cy="829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2003" name="TextBox 147"/>
          <p:cNvSpPr txBox="1">
            <a:spLocks noChangeArrowheads="1"/>
          </p:cNvSpPr>
          <p:nvPr/>
        </p:nvSpPr>
        <p:spPr bwMode="auto">
          <a:xfrm>
            <a:off x="3749675" y="3787775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/>
              <a:t>14,4%</a:t>
            </a:r>
          </a:p>
        </p:txBody>
      </p:sp>
    </p:spTree>
    <p:extLst>
      <p:ext uri="{BB962C8B-B14F-4D97-AF65-F5344CB8AC3E}">
        <p14:creationId xmlns:p14="http://schemas.microsoft.com/office/powerpoint/2010/main" val="3836330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22936"/>
              </p:ext>
            </p:extLst>
          </p:nvPr>
        </p:nvGraphicFramePr>
        <p:xfrm>
          <a:off x="381000" y="1219200"/>
          <a:ext cx="8534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152400"/>
            <a:ext cx="8686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r>
              <a:rPr lang="en-US" sz="30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CURRENT SITUATION OF HIS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5579</TotalTime>
  <Words>595</Words>
  <Application>Microsoft Office PowerPoint</Application>
  <PresentationFormat>On-screen Show (4:3)</PresentationFormat>
  <Paragraphs>111</Paragraphs>
  <Slides>15</Slides>
  <Notes>14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Excel 97-2003 Worksheet</vt:lpstr>
      <vt:lpstr>PowerPoint Presentation</vt:lpstr>
      <vt:lpstr>PowerPoint Presentation</vt:lpstr>
      <vt:lpstr>PowerPoint Presentation</vt:lpstr>
      <vt:lpstr>NETWORK OF COLLECTING DATA ON DEATH &amp; CoD BY ROUTIN REPORT</vt:lpstr>
      <vt:lpstr>OTHERS METHOD</vt:lpstr>
      <vt:lpstr>PowerPoint Presentation</vt:lpstr>
      <vt:lpstr>PowerPoint Presentation</vt:lpstr>
      <vt:lpstr>Place of death occuring</vt:lpstr>
      <vt:lpstr>PowerPoint Presentation</vt:lpstr>
      <vt:lpstr>PowerPoint Presentation</vt:lpstr>
      <vt:lpstr>PowerPoint Presentation</vt:lpstr>
      <vt:lpstr>PowerPoint Presentation</vt:lpstr>
      <vt:lpstr>RECOMMENDATIONS</vt:lpstr>
      <vt:lpstr>Identify CoD &amp; Death registration</vt:lpstr>
      <vt:lpstr>Thank you!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 Nguyen</dc:creator>
  <cp:lastModifiedBy>CIO Field Support account</cp:lastModifiedBy>
  <cp:revision>295</cp:revision>
  <cp:lastPrinted>2017-11-10T07:32:35Z</cp:lastPrinted>
  <dcterms:created xsi:type="dcterms:W3CDTF">2014-01-13T03:42:34Z</dcterms:created>
  <dcterms:modified xsi:type="dcterms:W3CDTF">2017-11-14T01:57:50Z</dcterms:modified>
</cp:coreProperties>
</file>